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63" r:id="rId5"/>
    <p:sldId id="287" r:id="rId6"/>
    <p:sldId id="264" r:id="rId7"/>
    <p:sldId id="265"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58" r:id="rId26"/>
    <p:sldId id="259" r:id="rId27"/>
    <p:sldId id="262" r:id="rId28"/>
    <p:sldId id="289" r:id="rId29"/>
    <p:sldId id="266" r:id="rId30"/>
    <p:sldId id="267" r:id="rId31"/>
    <p:sldId id="285" r:id="rId32"/>
    <p:sldId id="286"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4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8C897-0588-EF45-8135-6CDE97C9687B}" type="datetimeFigureOut">
              <a:rPr lang="en-US" smtClean="0"/>
              <a:t>8/26/20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2EDCA-3C77-E540-AEF8-8088866F07A3}" type="slidenum">
              <a:rPr lang="en-US" smtClean="0"/>
              <a:t>‹#›</a:t>
            </a:fld>
            <a:endParaRPr lang="en-US"/>
          </a:p>
        </p:txBody>
      </p:sp>
    </p:spTree>
    <p:extLst>
      <p:ext uri="{BB962C8B-B14F-4D97-AF65-F5344CB8AC3E}">
        <p14:creationId xmlns:p14="http://schemas.microsoft.com/office/powerpoint/2010/main" val="2018303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CE85CB-E649-4F2D-B48E-44B4CB60AEFF}" type="slidenum">
              <a:rPr lang="en-US" smtClean="0"/>
              <a:t>27</a:t>
            </a:fld>
            <a:endParaRPr lang="en-US"/>
          </a:p>
        </p:txBody>
      </p:sp>
    </p:spTree>
    <p:extLst>
      <p:ext uri="{BB962C8B-B14F-4D97-AF65-F5344CB8AC3E}">
        <p14:creationId xmlns:p14="http://schemas.microsoft.com/office/powerpoint/2010/main" val="414017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8/26/20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9E593C-9166-4B72-AE94-8BA707DA0663}" type="datetimeFigureOut">
              <a:rPr lang="en-US" smtClean="0"/>
              <a:pPr/>
              <a:t>8/26/20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9E593C-9166-4B72-AE94-8BA707DA0663}" type="datetimeFigureOut">
              <a:rPr lang="en-US" smtClean="0"/>
              <a:pPr/>
              <a:t>8/26/20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9E593C-9166-4B72-AE94-8BA707DA0663}" type="datetimeFigureOut">
              <a:rPr lang="en-US" smtClean="0"/>
              <a:pPr/>
              <a:t>8/26/20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8/26/20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19E593C-9166-4B72-AE94-8BA707DA0663}" type="datetimeFigureOut">
              <a:rPr lang="en-US" smtClean="0"/>
              <a:pPr/>
              <a:t>8/26/20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752600"/>
            <a:ext cx="6248400" cy="2667000"/>
          </a:xfrm>
        </p:spPr>
        <p:txBody>
          <a:bodyPr>
            <a:normAutofit fontScale="90000"/>
          </a:bodyPr>
          <a:lstStyle/>
          <a:p>
            <a:pPr>
              <a:lnSpc>
                <a:spcPct val="90000"/>
              </a:lnSpc>
            </a:pPr>
            <a:r>
              <a:rPr lang="en-US" sz="3800" dirty="0" smtClean="0"/>
              <a:t/>
            </a:r>
            <a:br>
              <a:rPr lang="en-US" sz="3800" dirty="0" smtClean="0"/>
            </a:br>
            <a:r>
              <a:rPr lang="en-US" sz="3800" dirty="0" smtClean="0"/>
              <a:t/>
            </a:r>
            <a:br>
              <a:rPr lang="en-US" sz="3800" dirty="0" smtClean="0"/>
            </a:br>
            <a:r>
              <a:rPr lang="en-US" sz="3800" dirty="0" smtClean="0"/>
              <a:t>Fundamentals of Information </a:t>
            </a:r>
            <a:r>
              <a:rPr lang="en-US" sz="3800" dirty="0"/>
              <a:t>Security SEC285</a:t>
            </a:r>
            <a:r>
              <a:rPr lang="en-US" sz="3800" dirty="0" smtClean="0"/>
              <a:t/>
            </a:r>
            <a:br>
              <a:rPr lang="en-US" sz="3800" dirty="0" smtClean="0"/>
            </a:br>
            <a:r>
              <a:rPr lang="en-US" sz="3800" dirty="0" smtClean="0"/>
              <a:t> </a:t>
            </a:r>
            <a:br>
              <a:rPr lang="en-US" sz="3800" dirty="0" smtClean="0"/>
            </a:br>
            <a:r>
              <a:rPr lang="en-US" sz="3800" dirty="0" smtClean="0"/>
              <a:t>Final Project</a:t>
            </a:r>
            <a:endParaRPr lang="en-US" sz="3800" dirty="0"/>
          </a:p>
        </p:txBody>
      </p:sp>
      <p:pic>
        <p:nvPicPr>
          <p:cNvPr id="6" name="Graphic 5" descr="Wi-Fi">
            <a:extLst>
              <a:ext uri="{FF2B5EF4-FFF2-40B4-BE49-F238E27FC236}">
                <a16:creationId xmlns:a16="http://schemas.microsoft.com/office/drawing/2014/main" xmlns="" id="{D691A2C7-DE3C-40BE-952F-4DAE3A8CF89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5304" y="-11828"/>
            <a:ext cx="2824269" cy="2824269"/>
          </a:xfrm>
          <a:prstGeom prst="rect">
            <a:avLst/>
          </a:prstGeom>
        </p:spPr>
      </p:pic>
    </p:spTree>
    <p:extLst>
      <p:ext uri="{BB962C8B-B14F-4D97-AF65-F5344CB8AC3E}">
        <p14:creationId xmlns:p14="http://schemas.microsoft.com/office/powerpoint/2010/main" val="373081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685800" y="457200"/>
            <a:ext cx="7543800" cy="1143000"/>
          </a:xfrm>
        </p:spPr>
        <p:txBody>
          <a:bodyPr>
            <a:normAutofit/>
          </a:bodyPr>
          <a:lstStyle/>
          <a:p>
            <a:r>
              <a:rPr lang="en-US" sz="4000" dirty="0" err="1" smtClean="0"/>
              <a:t>Stateful</a:t>
            </a:r>
            <a:r>
              <a:rPr lang="en-US" sz="4000" dirty="0" smtClean="0"/>
              <a:t> </a:t>
            </a:r>
            <a:r>
              <a:rPr lang="en-US" sz="4000" dirty="0"/>
              <a:t>Firewall </a:t>
            </a:r>
            <a:r>
              <a:rPr lang="en-US" sz="2400" dirty="0"/>
              <a:t/>
            </a:r>
            <a:br>
              <a:rPr lang="en-US" sz="2400" dirty="0"/>
            </a:br>
            <a:r>
              <a:rPr lang="en-US" sz="2200" dirty="0" smtClean="0">
                <a:solidFill>
                  <a:schemeClr val="accent1"/>
                </a:solidFill>
              </a:rPr>
              <a:t>Use IPTABLES T</a:t>
            </a:r>
            <a:r>
              <a:rPr lang="en-US" sz="2200" b="0" dirty="0" smtClean="0"/>
              <a:t>o Restrict Port Access</a:t>
            </a:r>
            <a:endParaRPr lang="en-US" sz="2200" b="0" dirty="0"/>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457200" y="1905000"/>
            <a:ext cx="2063483" cy="3925491"/>
          </a:xfrm>
        </p:spPr>
        <p:txBody>
          <a:bodyPr>
            <a:normAutofit fontScale="92500" lnSpcReduction="20000"/>
          </a:bodyPr>
          <a:lstStyle/>
          <a:p>
            <a:pPr algn="l"/>
            <a:r>
              <a:rPr lang="en-US" dirty="0" smtClean="0"/>
              <a:t>Thi</a:t>
            </a:r>
            <a:r>
              <a:rPr lang="en-US" dirty="0" smtClean="0"/>
              <a:t>s is </a:t>
            </a:r>
            <a:r>
              <a:rPr lang="en-US" dirty="0" smtClean="0"/>
              <a:t>NMAP scan result after configured IP Tables to close used ports to minimize the attack surface.</a:t>
            </a:r>
          </a:p>
          <a:p>
            <a:pPr algn="l"/>
            <a:endParaRPr lang="en-US" dirty="0" smtClean="0"/>
          </a:p>
          <a:p>
            <a:pPr algn="l"/>
            <a:r>
              <a:rPr lang="en-US" dirty="0" smtClean="0"/>
              <a:t>The </a:t>
            </a:r>
            <a:r>
              <a:rPr lang="en-US" dirty="0"/>
              <a:t>screenshot </a:t>
            </a:r>
            <a:r>
              <a:rPr lang="en-US" dirty="0" smtClean="0"/>
              <a:t>shows </a:t>
            </a:r>
            <a:r>
              <a:rPr lang="en-US" dirty="0"/>
              <a:t>a small number of open </a:t>
            </a:r>
            <a:r>
              <a:rPr lang="en-US" dirty="0" smtClean="0"/>
              <a:t>ports when comparing to the slide 5 that there were more than 5 ports opened.</a:t>
            </a:r>
            <a:endParaRPr lang="en-US" dirty="0"/>
          </a:p>
        </p:txBody>
      </p:sp>
      <p:pic>
        <p:nvPicPr>
          <p:cNvPr id="4" name="Picture 3" descr="Screen Shot 2020-07-30 at 6.44.09 AM (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33779" y="2057400"/>
            <a:ext cx="5972532" cy="3657600"/>
          </a:xfrm>
          <a:prstGeom prst="rect">
            <a:avLst/>
          </a:prstGeom>
        </p:spPr>
      </p:pic>
    </p:spTree>
    <p:extLst>
      <p:ext uri="{BB962C8B-B14F-4D97-AF65-F5344CB8AC3E}">
        <p14:creationId xmlns:p14="http://schemas.microsoft.com/office/powerpoint/2010/main" val="158745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1524000" y="609600"/>
            <a:ext cx="6324600" cy="838200"/>
          </a:xfrm>
        </p:spPr>
        <p:txBody>
          <a:bodyPr>
            <a:noAutofit/>
          </a:bodyPr>
          <a:lstStyle/>
          <a:p>
            <a:r>
              <a:rPr lang="en-US" dirty="0" smtClean="0"/>
              <a:t>Multi</a:t>
            </a:r>
            <a:r>
              <a:rPr lang="en-US" dirty="0"/>
              <a:t>-factor </a:t>
            </a:r>
            <a:r>
              <a:rPr lang="en-US" dirty="0" smtClean="0"/>
              <a:t>Authentication</a:t>
            </a:r>
            <a:endParaRPr lang="en-US" b="0" dirty="0"/>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782241" y="2209800"/>
            <a:ext cx="2646759" cy="3657599"/>
          </a:xfrm>
        </p:spPr>
        <p:txBody>
          <a:bodyPr>
            <a:normAutofit/>
          </a:bodyPr>
          <a:lstStyle/>
          <a:p>
            <a:r>
              <a:rPr lang="en-US" dirty="0"/>
              <a:t>The screenshot </a:t>
            </a:r>
            <a:r>
              <a:rPr lang="en-US" dirty="0" smtClean="0"/>
              <a:t>shows </a:t>
            </a:r>
            <a:r>
              <a:rPr lang="en-US" dirty="0"/>
              <a:t>the prompt for the verification code</a:t>
            </a:r>
            <a:r>
              <a:rPr lang="en-US" dirty="0" smtClean="0"/>
              <a:t>.</a:t>
            </a:r>
          </a:p>
          <a:p>
            <a:endParaRPr lang="en-US" dirty="0"/>
          </a:p>
          <a:p>
            <a:r>
              <a:rPr lang="en-US" dirty="0" smtClean="0"/>
              <a:t>By incorporating Google Authenticator this provides multi-factor authentication. In case the password is compromised.</a:t>
            </a:r>
          </a:p>
          <a:p>
            <a:endParaRPr lang="en-US" dirty="0"/>
          </a:p>
          <a:p>
            <a:endParaRPr lang="en-US" dirty="0"/>
          </a:p>
        </p:txBody>
      </p:sp>
      <p:pic>
        <p:nvPicPr>
          <p:cNvPr id="3" name="Picture Placeholder 2" descr="Screen Shot 2020-07-30 at 7.54.12 AM (3).png"/>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4114800" y="2209800"/>
            <a:ext cx="4576133" cy="4067908"/>
          </a:xfrm>
          <a:prstGeom prst="rect">
            <a:avLst/>
          </a:prstGeom>
        </p:spPr>
      </p:pic>
    </p:spTree>
    <p:extLst>
      <p:ext uri="{BB962C8B-B14F-4D97-AF65-F5344CB8AC3E}">
        <p14:creationId xmlns:p14="http://schemas.microsoft.com/office/powerpoint/2010/main" val="343561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xmlns="" id="{3C22B73B-8888-45A2-85B6-7AB09F8DE173}"/>
              </a:ext>
            </a:extLst>
          </p:cNvPr>
          <p:cNvSpPr txBox="1">
            <a:spLocks/>
          </p:cNvSpPr>
          <p:nvPr/>
        </p:nvSpPr>
        <p:spPr>
          <a:xfrm>
            <a:off x="381000" y="1828800"/>
            <a:ext cx="7924800" cy="4495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1) In what practical use case would the command </a:t>
            </a:r>
            <a:r>
              <a:rPr lang="en-US" b="1" dirty="0" err="1" smtClean="0"/>
              <a:t>sudo</a:t>
            </a:r>
            <a:r>
              <a:rPr lang="en-US" b="1" dirty="0" smtClean="0"/>
              <a:t> </a:t>
            </a:r>
            <a:r>
              <a:rPr lang="en-US" b="1" dirty="0" err="1" smtClean="0"/>
              <a:t>iptables</a:t>
            </a:r>
            <a:r>
              <a:rPr lang="en-US" b="1" dirty="0" smtClean="0"/>
              <a:t> --policy INPUT DROP </a:t>
            </a:r>
            <a:r>
              <a:rPr lang="en-US" dirty="0" smtClean="0"/>
              <a:t>be used? What effect does this command have on access to computing resources?</a:t>
            </a:r>
          </a:p>
          <a:p>
            <a:r>
              <a:rPr lang="en-US" sz="1200" dirty="0" smtClean="0"/>
              <a:t/>
            </a:r>
            <a:br>
              <a:rPr lang="en-US" sz="1200" dirty="0" smtClean="0"/>
            </a:br>
            <a:r>
              <a:rPr lang="en-US" sz="1200" dirty="0" smtClean="0"/>
              <a:t>The command “</a:t>
            </a:r>
            <a:r>
              <a:rPr lang="en-US" sz="1200" dirty="0" err="1" smtClean="0"/>
              <a:t>Iptables</a:t>
            </a:r>
            <a:r>
              <a:rPr lang="en-US" sz="1200" dirty="0" smtClean="0"/>
              <a:t> –P INPUT DROP” sets </a:t>
            </a:r>
            <a:r>
              <a:rPr lang="en-US" sz="1200" dirty="0"/>
              <a:t>the default policy for all INPUT </a:t>
            </a:r>
            <a:r>
              <a:rPr lang="en-US" sz="1200" dirty="0" smtClean="0"/>
              <a:t>chain to drop(discard) </a:t>
            </a:r>
            <a:r>
              <a:rPr lang="en-US" sz="1200" dirty="0"/>
              <a:t>all </a:t>
            </a:r>
            <a:r>
              <a:rPr lang="en-US" sz="1200" dirty="0" smtClean="0"/>
              <a:t>packets.</a:t>
            </a:r>
            <a:endParaRPr lang="en-US" sz="1200" dirty="0"/>
          </a:p>
          <a:p>
            <a:r>
              <a:rPr lang="en-US" sz="1200" dirty="0"/>
              <a:t/>
            </a:r>
            <a:br>
              <a:rPr lang="en-US" sz="1200" dirty="0"/>
            </a:br>
            <a:r>
              <a:rPr lang="en-US" sz="1200" dirty="0" smtClean="0"/>
              <a:t>These commands control the flow of the traffic to the computing resources and the exercise shows that Kali can’t scan the ports of the </a:t>
            </a:r>
            <a:r>
              <a:rPr lang="en-US" sz="1200" dirty="0" err="1" smtClean="0"/>
              <a:t>Metasploitable</a:t>
            </a:r>
            <a:r>
              <a:rPr lang="en-US" sz="1200" dirty="0" smtClean="0"/>
              <a:t> server when the incoming packets are dropped.</a:t>
            </a:r>
          </a:p>
          <a:p>
            <a:endParaRPr lang="en-US" sz="1200" dirty="0"/>
          </a:p>
          <a:p>
            <a:r>
              <a:rPr lang="en-US" dirty="0" smtClean="0"/>
              <a:t/>
            </a:r>
            <a:br>
              <a:rPr lang="en-US" dirty="0" smtClean="0"/>
            </a:br>
            <a:r>
              <a:rPr lang="en-US" dirty="0" smtClean="0"/>
              <a:t>2) What </a:t>
            </a:r>
            <a:r>
              <a:rPr lang="en-US" dirty="0"/>
              <a:t>is the difference between </a:t>
            </a:r>
            <a:r>
              <a:rPr lang="en-US" b="1" dirty="0"/>
              <a:t>iptables -A</a:t>
            </a:r>
            <a:r>
              <a:rPr lang="en-US" dirty="0"/>
              <a:t> and </a:t>
            </a:r>
            <a:r>
              <a:rPr lang="en-US" b="1" dirty="0"/>
              <a:t>iptables -I</a:t>
            </a:r>
            <a:r>
              <a:rPr lang="en-US" dirty="0"/>
              <a:t>? When would you use the -A option as opposed to the -I option? </a:t>
            </a:r>
          </a:p>
          <a:p>
            <a:endParaRPr lang="en-US" sz="1200" dirty="0" smtClean="0"/>
          </a:p>
          <a:p>
            <a:r>
              <a:rPr lang="en-US" sz="1200" dirty="0" smtClean="0"/>
              <a:t>-A is append option and –I is insert option.</a:t>
            </a:r>
            <a:endParaRPr lang="en-US" sz="1200" dirty="0"/>
          </a:p>
          <a:p>
            <a:endParaRPr lang="en-US" sz="1200" dirty="0" smtClean="0"/>
          </a:p>
          <a:p>
            <a:r>
              <a:rPr lang="en-US" sz="1200" dirty="0" err="1"/>
              <a:t>iptables</a:t>
            </a:r>
            <a:r>
              <a:rPr lang="en-US" sz="1200" dirty="0"/>
              <a:t> -A appends rules at the end of the </a:t>
            </a:r>
            <a:r>
              <a:rPr lang="en-US" sz="1200" dirty="0" err="1"/>
              <a:t>ruleset</a:t>
            </a:r>
            <a:r>
              <a:rPr lang="en-US" sz="1200" dirty="0"/>
              <a:t> whereas </a:t>
            </a:r>
            <a:r>
              <a:rPr lang="en-US" sz="1200" dirty="0" err="1"/>
              <a:t>iptables</a:t>
            </a:r>
            <a:r>
              <a:rPr lang="en-US" sz="1200" dirty="0"/>
              <a:t> -I inserts the rule at a specific position in the </a:t>
            </a:r>
            <a:r>
              <a:rPr lang="en-US" sz="1200" dirty="0" err="1" smtClean="0"/>
              <a:t>ruleset</a:t>
            </a:r>
            <a:r>
              <a:rPr lang="en-US" sz="1200" dirty="0" smtClean="0"/>
              <a:t>.</a:t>
            </a:r>
          </a:p>
          <a:p>
            <a:endParaRPr lang="en-US" sz="1200" dirty="0"/>
          </a:p>
        </p:txBody>
      </p:sp>
      <p:sp>
        <p:nvSpPr>
          <p:cNvPr id="4" name="Title 3">
            <a:extLst>
              <a:ext uri="{FF2B5EF4-FFF2-40B4-BE49-F238E27FC236}">
                <a16:creationId xmlns:a16="http://schemas.microsoft.com/office/drawing/2014/main" xmlns="" id="{98EC6425-D2AA-4ED7-8955-375BF90E2444}"/>
              </a:ext>
            </a:extLst>
          </p:cNvPr>
          <p:cNvSpPr>
            <a:spLocks noGrp="1"/>
          </p:cNvSpPr>
          <p:nvPr>
            <p:ph type="title"/>
          </p:nvPr>
        </p:nvSpPr>
        <p:spPr>
          <a:xfrm>
            <a:off x="838200" y="762000"/>
            <a:ext cx="2438400" cy="457200"/>
          </a:xfrm>
        </p:spPr>
        <p:txBody>
          <a:bodyPr>
            <a:noAutofit/>
          </a:bodyPr>
          <a:lstStyle/>
          <a:p>
            <a:r>
              <a:rPr lang="en-US" sz="3200" b="0" dirty="0"/>
              <a:t>Questions</a:t>
            </a:r>
          </a:p>
        </p:txBody>
      </p:sp>
    </p:spTree>
    <p:extLst>
      <p:ext uri="{BB962C8B-B14F-4D97-AF65-F5344CB8AC3E}">
        <p14:creationId xmlns:p14="http://schemas.microsoft.com/office/powerpoint/2010/main" val="320084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533400" y="1447800"/>
            <a:ext cx="2480504" cy="2020491"/>
          </a:xfrm>
        </p:spPr>
        <p:txBody>
          <a:bodyPr>
            <a:normAutofit fontScale="90000"/>
          </a:bodyPr>
          <a:lstStyle/>
          <a:p>
            <a:r>
              <a:rPr lang="en-US" sz="3600" b="0" dirty="0" smtClean="0"/>
              <a:t/>
            </a:r>
            <a:br>
              <a:rPr lang="en-US" sz="3600" b="0" dirty="0" smtClean="0"/>
            </a:br>
            <a:r>
              <a:rPr lang="en-US" sz="3600" b="0" dirty="0"/>
              <a:t/>
            </a:r>
            <a:br>
              <a:rPr lang="en-US" sz="3600" b="0" dirty="0"/>
            </a:br>
            <a:r>
              <a:rPr lang="en-US" sz="3100" dirty="0"/>
              <a:t/>
            </a:r>
            <a:br>
              <a:rPr lang="en-US" sz="3100" dirty="0"/>
            </a:br>
            <a:r>
              <a:rPr lang="en-US" sz="3600" b="0" dirty="0" smtClean="0"/>
              <a:t/>
            </a:r>
            <a:br>
              <a:rPr lang="en-US" sz="3600" b="0" dirty="0" smtClean="0"/>
            </a:br>
            <a:r>
              <a:rPr lang="en-US" sz="3600" b="0" dirty="0" smtClean="0"/>
              <a:t>Overview </a:t>
            </a:r>
            <a:r>
              <a:rPr lang="en-US" sz="3600" b="0" dirty="0"/>
              <a:t>section of the security policy</a:t>
            </a:r>
          </a:p>
        </p:txBody>
      </p:sp>
      <p:sp>
        <p:nvSpPr>
          <p:cNvPr id="4" name="Text Placeholder 3">
            <a:extLst>
              <a:ext uri="{FF2B5EF4-FFF2-40B4-BE49-F238E27FC236}">
                <a16:creationId xmlns:a16="http://schemas.microsoft.com/office/drawing/2014/main" xmlns="" id="{F6501D51-424F-4305-866D-D242D9938ABF}"/>
              </a:ext>
            </a:extLst>
          </p:cNvPr>
          <p:cNvSpPr>
            <a:spLocks noGrp="1"/>
          </p:cNvSpPr>
          <p:nvPr>
            <p:ph type="body" sz="half" idx="2"/>
          </p:nvPr>
        </p:nvSpPr>
        <p:spPr>
          <a:xfrm>
            <a:off x="3090104" y="1066800"/>
            <a:ext cx="5486400" cy="5181600"/>
          </a:xfrm>
        </p:spPr>
        <p:txBody>
          <a:bodyPr>
            <a:normAutofit/>
          </a:bodyPr>
          <a:lstStyle/>
          <a:p>
            <a:pPr algn="l"/>
            <a:endParaRPr lang="en-US" dirty="0" smtClean="0">
              <a:solidFill>
                <a:srgbClr val="000000"/>
              </a:solidFill>
            </a:endParaRPr>
          </a:p>
          <a:p>
            <a:pPr algn="l"/>
            <a:r>
              <a:rPr lang="en-US" sz="1200" dirty="0" smtClean="0">
                <a:solidFill>
                  <a:srgbClr val="000000"/>
                </a:solidFill>
              </a:rPr>
              <a:t>People </a:t>
            </a:r>
            <a:r>
              <a:rPr lang="en-US" sz="1200" dirty="0">
                <a:solidFill>
                  <a:srgbClr val="000000"/>
                </a:solidFill>
              </a:rPr>
              <a:t>at Total Jerk tend to look at mobile security threats as an all-encompassing threat. But the truth is, there are different types of mobile security threats to be aware of. We will first define a list of devices that will possibly be used for work involving those threats and address what those threats are in the next section.</a:t>
            </a:r>
          </a:p>
          <a:p>
            <a:pPr algn="l"/>
            <a:r>
              <a:rPr lang="en-US" sz="1200" dirty="0">
                <a:solidFill>
                  <a:srgbClr val="000000"/>
                </a:solidFill>
              </a:rPr>
              <a:t>Smartphones – iPhones and Android </a:t>
            </a:r>
            <a:br>
              <a:rPr lang="en-US" sz="1200" dirty="0">
                <a:solidFill>
                  <a:srgbClr val="000000"/>
                </a:solidFill>
              </a:rPr>
            </a:br>
            <a:r>
              <a:rPr lang="en-US" sz="1200" dirty="0">
                <a:solidFill>
                  <a:srgbClr val="000000"/>
                </a:solidFill>
              </a:rPr>
              <a:t>Other mobile/cellular phones – Old generation flip phones</a:t>
            </a:r>
            <a:br>
              <a:rPr lang="en-US" sz="1200" dirty="0">
                <a:solidFill>
                  <a:srgbClr val="000000"/>
                </a:solidFill>
              </a:rPr>
            </a:br>
            <a:r>
              <a:rPr lang="en-US" sz="1200" dirty="0">
                <a:solidFill>
                  <a:srgbClr val="000000"/>
                </a:solidFill>
              </a:rPr>
              <a:t>Tablet computers – </a:t>
            </a:r>
            <a:r>
              <a:rPr lang="en-US" sz="1200" dirty="0" err="1">
                <a:solidFill>
                  <a:srgbClr val="000000"/>
                </a:solidFill>
              </a:rPr>
              <a:t>iPad</a:t>
            </a:r>
            <a:r>
              <a:rPr lang="en-US" sz="1200" dirty="0">
                <a:solidFill>
                  <a:srgbClr val="000000"/>
                </a:solidFill>
              </a:rPr>
              <a:t>, Windows tablet Dell Venue Pro, Android tablets</a:t>
            </a:r>
            <a:br>
              <a:rPr lang="en-US" sz="1200" dirty="0">
                <a:solidFill>
                  <a:srgbClr val="000000"/>
                </a:solidFill>
              </a:rPr>
            </a:br>
            <a:r>
              <a:rPr lang="en-US" sz="1200" dirty="0">
                <a:solidFill>
                  <a:srgbClr val="000000"/>
                </a:solidFill>
              </a:rPr>
              <a:t>Portable media devices – USB stick or portable hard drives</a:t>
            </a:r>
            <a:br>
              <a:rPr lang="en-US" sz="1200" dirty="0">
                <a:solidFill>
                  <a:srgbClr val="000000"/>
                </a:solidFill>
              </a:rPr>
            </a:br>
            <a:r>
              <a:rPr lang="en-US" sz="1200" dirty="0">
                <a:solidFill>
                  <a:srgbClr val="000000"/>
                </a:solidFill>
              </a:rPr>
              <a:t>Personal Digital Assistance (PDA) - Blackberry</a:t>
            </a:r>
            <a:br>
              <a:rPr lang="en-US" sz="1200" dirty="0">
                <a:solidFill>
                  <a:srgbClr val="000000"/>
                </a:solidFill>
              </a:rPr>
            </a:br>
            <a:r>
              <a:rPr lang="en-US" sz="1200" dirty="0">
                <a:solidFill>
                  <a:srgbClr val="000000"/>
                </a:solidFill>
              </a:rPr>
              <a:t>Ultra-mobile PCs (UMPCs) - Microsoft Surface </a:t>
            </a:r>
            <a:br>
              <a:rPr lang="en-US" sz="1200" dirty="0">
                <a:solidFill>
                  <a:srgbClr val="000000"/>
                </a:solidFill>
              </a:rPr>
            </a:br>
            <a:r>
              <a:rPr lang="en-US" sz="1200" dirty="0">
                <a:solidFill>
                  <a:srgbClr val="000000"/>
                </a:solidFill>
              </a:rPr>
              <a:t>Laptop/notebook computers, including home desktops  </a:t>
            </a:r>
            <a:br>
              <a:rPr lang="en-US" sz="1200" dirty="0">
                <a:solidFill>
                  <a:srgbClr val="000000"/>
                </a:solidFill>
              </a:rPr>
            </a:br>
            <a:r>
              <a:rPr lang="en-US" sz="1200" dirty="0">
                <a:solidFill>
                  <a:srgbClr val="000000"/>
                </a:solidFill>
              </a:rPr>
              <a:t>Any personally-owned device capable of storing organizational data and connecting to a network </a:t>
            </a:r>
          </a:p>
          <a:p>
            <a:pPr algn="l"/>
            <a:r>
              <a:rPr lang="en-US" sz="1200" dirty="0">
                <a:solidFill>
                  <a:srgbClr val="000000"/>
                </a:solidFill>
              </a:rPr>
              <a:t>This BYOD security policy applies to any hardware and related software that is not organizationally owned or supplied, but could be used to access organizational resources. That is, devices that employees have acquired for personal use but also wish to use in the business environment. </a:t>
            </a:r>
          </a:p>
        </p:txBody>
      </p:sp>
      <p:sp>
        <p:nvSpPr>
          <p:cNvPr id="3" name="TextBox 2"/>
          <p:cNvSpPr txBox="1"/>
          <p:nvPr/>
        </p:nvSpPr>
        <p:spPr>
          <a:xfrm>
            <a:off x="533400" y="381000"/>
            <a:ext cx="7999055" cy="954107"/>
          </a:xfrm>
          <a:prstGeom prst="rect">
            <a:avLst/>
          </a:prstGeom>
          <a:noFill/>
        </p:spPr>
        <p:txBody>
          <a:bodyPr wrap="none" rtlCol="0">
            <a:spAutoFit/>
          </a:bodyPr>
          <a:lstStyle/>
          <a:p>
            <a:r>
              <a:rPr lang="en-US" sz="2800" dirty="0" smtClean="0"/>
              <a:t>This module is to research and create a</a:t>
            </a:r>
            <a:endParaRPr lang="en-US" sz="2800" dirty="0"/>
          </a:p>
          <a:p>
            <a:r>
              <a:rPr lang="en-US" sz="2800" dirty="0" smtClean="0"/>
              <a:t>Bring </a:t>
            </a:r>
            <a:r>
              <a:rPr lang="en-US" sz="2800" dirty="0"/>
              <a:t>Your Own Device (BYOD) Security Policy</a:t>
            </a:r>
          </a:p>
        </p:txBody>
      </p:sp>
    </p:spTree>
    <p:extLst>
      <p:ext uri="{BB962C8B-B14F-4D97-AF65-F5344CB8AC3E}">
        <p14:creationId xmlns:p14="http://schemas.microsoft.com/office/powerpoint/2010/main" val="368106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567496" y="1560909"/>
            <a:ext cx="2251904" cy="1981201"/>
          </a:xfrm>
        </p:spPr>
        <p:txBody>
          <a:bodyPr>
            <a:normAutofit fontScale="90000"/>
          </a:bodyPr>
          <a:lstStyle/>
          <a:p>
            <a:r>
              <a:rPr lang="en-US" sz="3600" b="0" dirty="0"/>
              <a:t>Purpose section of the security policy</a:t>
            </a:r>
          </a:p>
        </p:txBody>
      </p:sp>
      <p:sp>
        <p:nvSpPr>
          <p:cNvPr id="4" name="Text Placeholder 3">
            <a:extLst>
              <a:ext uri="{FF2B5EF4-FFF2-40B4-BE49-F238E27FC236}">
                <a16:creationId xmlns:a16="http://schemas.microsoft.com/office/drawing/2014/main" xmlns="" id="{F6501D51-424F-4305-866D-D242D9938ABF}"/>
              </a:ext>
            </a:extLst>
          </p:cNvPr>
          <p:cNvSpPr>
            <a:spLocks noGrp="1"/>
          </p:cNvSpPr>
          <p:nvPr>
            <p:ph type="body" sz="half" idx="2"/>
          </p:nvPr>
        </p:nvSpPr>
        <p:spPr>
          <a:xfrm>
            <a:off x="3090104" y="1066800"/>
            <a:ext cx="5486400" cy="5181600"/>
          </a:xfrm>
        </p:spPr>
        <p:txBody>
          <a:bodyPr>
            <a:normAutofit fontScale="62500" lnSpcReduction="20000"/>
          </a:bodyPr>
          <a:lstStyle/>
          <a:p>
            <a:r>
              <a:rPr lang="en-US" dirty="0" smtClean="0"/>
              <a:t/>
            </a:r>
            <a:br>
              <a:rPr lang="en-US" dirty="0" smtClean="0"/>
            </a:br>
            <a:r>
              <a:rPr lang="en-US" dirty="0" smtClean="0">
                <a:solidFill>
                  <a:srgbClr val="000000"/>
                </a:solidFill>
              </a:rPr>
              <a:t>The </a:t>
            </a:r>
            <a:r>
              <a:rPr lang="en-US" dirty="0">
                <a:solidFill>
                  <a:srgbClr val="000000"/>
                </a:solidFill>
              </a:rPr>
              <a:t>purpose of this policy intends to prevent data from being deliberately or inadvertently stored insecurely on a device or carried over an insecure network where it could potentially be accessed by unsanctioned resources. A breach of this type could result in loss of information, damage to critical applications, loss of revenue, and damage to the company’s public image. </a:t>
            </a:r>
          </a:p>
          <a:p>
            <a:r>
              <a:rPr lang="en-US" dirty="0">
                <a:solidFill>
                  <a:srgbClr val="000000"/>
                </a:solidFill>
              </a:rPr>
              <a:t>We will define some of the threats to explain why BYOD is important. They include application-based, web-based, network-based and physical threats.</a:t>
            </a:r>
          </a:p>
          <a:p>
            <a:r>
              <a:rPr lang="en-US" dirty="0">
                <a:solidFill>
                  <a:srgbClr val="000000"/>
                </a:solidFill>
              </a:rPr>
              <a:t>Here's how they work:</a:t>
            </a:r>
          </a:p>
          <a:p>
            <a:r>
              <a:rPr lang="en-US" i="1" dirty="0">
                <a:solidFill>
                  <a:srgbClr val="000000"/>
                </a:solidFill>
              </a:rPr>
              <a:t>Application-based threats </a:t>
            </a:r>
            <a:r>
              <a:rPr lang="en-US" dirty="0">
                <a:solidFill>
                  <a:srgbClr val="000000"/>
                </a:solidFill>
              </a:rPr>
              <a:t>happen when people download apps that look legit but actually skim data from their device. Examples are spyware and malware that steal personal and business information without people realizing what's going on. </a:t>
            </a:r>
            <a:br>
              <a:rPr lang="en-US" dirty="0">
                <a:solidFill>
                  <a:srgbClr val="000000"/>
                </a:solidFill>
              </a:rPr>
            </a:br>
            <a:r>
              <a:rPr lang="en-US" dirty="0">
                <a:solidFill>
                  <a:srgbClr val="000000"/>
                </a:solidFill>
              </a:rPr>
              <a:t>Solution: Install anti-spyware before using the apps.</a:t>
            </a:r>
          </a:p>
          <a:p>
            <a:r>
              <a:rPr lang="en-US" i="1" dirty="0">
                <a:solidFill>
                  <a:srgbClr val="000000"/>
                </a:solidFill>
              </a:rPr>
              <a:t>Web-based threats </a:t>
            </a:r>
            <a:r>
              <a:rPr lang="en-US" dirty="0">
                <a:solidFill>
                  <a:srgbClr val="000000"/>
                </a:solidFill>
              </a:rPr>
              <a:t>are subtle and tend to go unnoticed. They happen when people visit affected sites that seem fine on the front-end but in reality, automatically download malicious content onto devices.</a:t>
            </a:r>
            <a:br>
              <a:rPr lang="en-US" dirty="0">
                <a:solidFill>
                  <a:srgbClr val="000000"/>
                </a:solidFill>
              </a:rPr>
            </a:br>
            <a:r>
              <a:rPr lang="en-US" dirty="0">
                <a:solidFill>
                  <a:srgbClr val="000000"/>
                </a:solidFill>
              </a:rPr>
              <a:t>Solution: Although similar to the application threats but install anti-malware that does website malware scan will greatly reduce possibility of client script from being auto executed to download malicious contents.</a:t>
            </a:r>
          </a:p>
          <a:p>
            <a:r>
              <a:rPr lang="en-US" i="1" dirty="0">
                <a:solidFill>
                  <a:srgbClr val="000000"/>
                </a:solidFill>
              </a:rPr>
              <a:t>Network-based threats </a:t>
            </a:r>
            <a:r>
              <a:rPr lang="en-US" dirty="0">
                <a:solidFill>
                  <a:srgbClr val="000000"/>
                </a:solidFill>
              </a:rPr>
              <a:t>are especially bad because cybercriminals can steal unencrypted data while people use public </a:t>
            </a:r>
            <a:r>
              <a:rPr lang="en-US" dirty="0" err="1">
                <a:solidFill>
                  <a:srgbClr val="000000"/>
                </a:solidFill>
              </a:rPr>
              <a:t>WiFi</a:t>
            </a:r>
            <a:r>
              <a:rPr lang="en-US" dirty="0">
                <a:solidFill>
                  <a:srgbClr val="000000"/>
                </a:solidFill>
              </a:rPr>
              <a:t> networks.</a:t>
            </a:r>
            <a:br>
              <a:rPr lang="en-US" dirty="0">
                <a:solidFill>
                  <a:srgbClr val="000000"/>
                </a:solidFill>
              </a:rPr>
            </a:br>
            <a:r>
              <a:rPr lang="en-US" dirty="0">
                <a:solidFill>
                  <a:srgbClr val="000000"/>
                </a:solidFill>
              </a:rPr>
              <a:t>Solution: Use VPN to create secure tunnel connection to encrypt transmission of data using unsecure </a:t>
            </a:r>
            <a:r>
              <a:rPr lang="en-US" dirty="0" err="1">
                <a:solidFill>
                  <a:srgbClr val="000000"/>
                </a:solidFill>
              </a:rPr>
              <a:t>WiFi</a:t>
            </a:r>
            <a:r>
              <a:rPr lang="en-US" dirty="0">
                <a:solidFill>
                  <a:srgbClr val="000000"/>
                </a:solidFill>
              </a:rPr>
              <a:t> networks. </a:t>
            </a:r>
          </a:p>
          <a:p>
            <a:r>
              <a:rPr lang="en-US" i="1" dirty="0">
                <a:solidFill>
                  <a:srgbClr val="000000"/>
                </a:solidFill>
              </a:rPr>
              <a:t>Physical threats </a:t>
            </a:r>
            <a:r>
              <a:rPr lang="en-US" dirty="0">
                <a:solidFill>
                  <a:srgbClr val="000000"/>
                </a:solidFill>
              </a:rPr>
              <a:t>happen when someone loses their mobile device or has it stolen. Because hackers have direct access to the hardware where private data is stored or where they have access to data, this threat is especially dangerous to enterprises. </a:t>
            </a:r>
            <a:br>
              <a:rPr lang="en-US" dirty="0">
                <a:solidFill>
                  <a:srgbClr val="000000"/>
                </a:solidFill>
              </a:rPr>
            </a:br>
            <a:r>
              <a:rPr lang="en-US" dirty="0">
                <a:solidFill>
                  <a:srgbClr val="000000"/>
                </a:solidFill>
              </a:rPr>
              <a:t>Solution: Install a mobile device management system on the devices to remotely wipe devices, encrypt devices, use secure VPN, and locate devices if the devices are lost or stolen.</a:t>
            </a:r>
          </a:p>
          <a:p>
            <a:r>
              <a:rPr lang="en-US" dirty="0">
                <a:solidFill>
                  <a:srgbClr val="000000"/>
                </a:solidFill>
              </a:rPr>
              <a:t>Bring your own disasters often involve combination of these types of threats. </a:t>
            </a:r>
          </a:p>
        </p:txBody>
      </p:sp>
    </p:spTree>
    <p:extLst>
      <p:ext uri="{BB962C8B-B14F-4D97-AF65-F5344CB8AC3E}">
        <p14:creationId xmlns:p14="http://schemas.microsoft.com/office/powerpoint/2010/main" val="79252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567496" y="1560909"/>
            <a:ext cx="2404304" cy="1981201"/>
          </a:xfrm>
        </p:spPr>
        <p:txBody>
          <a:bodyPr>
            <a:normAutofit fontScale="90000"/>
          </a:bodyPr>
          <a:lstStyle/>
          <a:p>
            <a:r>
              <a:rPr lang="en-US" sz="3600" b="0" dirty="0"/>
              <a:t>Scope </a:t>
            </a:r>
            <a:br>
              <a:rPr lang="en-US" sz="3600" b="0" dirty="0"/>
            </a:br>
            <a:r>
              <a:rPr lang="en-US" sz="3600" b="0" dirty="0"/>
              <a:t>section of the security policy</a:t>
            </a:r>
          </a:p>
        </p:txBody>
      </p:sp>
      <p:sp>
        <p:nvSpPr>
          <p:cNvPr id="4" name="Text Placeholder 3">
            <a:extLst>
              <a:ext uri="{FF2B5EF4-FFF2-40B4-BE49-F238E27FC236}">
                <a16:creationId xmlns:a16="http://schemas.microsoft.com/office/drawing/2014/main" xmlns="" id="{F6501D51-424F-4305-866D-D242D9938ABF}"/>
              </a:ext>
            </a:extLst>
          </p:cNvPr>
          <p:cNvSpPr>
            <a:spLocks noGrp="1"/>
          </p:cNvSpPr>
          <p:nvPr>
            <p:ph type="body" sz="half" idx="2"/>
          </p:nvPr>
        </p:nvSpPr>
        <p:spPr>
          <a:xfrm>
            <a:off x="3090104" y="1066800"/>
            <a:ext cx="5486400" cy="5181600"/>
          </a:xfrm>
        </p:spPr>
        <p:txBody>
          <a:bodyPr>
            <a:normAutofit fontScale="62500" lnSpcReduction="20000"/>
          </a:bodyPr>
          <a:lstStyle/>
          <a:p>
            <a:endParaRPr lang="en-US" dirty="0" smtClean="0">
              <a:solidFill>
                <a:schemeClr val="tx1"/>
              </a:solidFill>
            </a:endParaRPr>
          </a:p>
          <a:p>
            <a:r>
              <a:rPr lang="en-US" dirty="0" smtClean="0">
                <a:solidFill>
                  <a:schemeClr val="tx1"/>
                </a:solidFill>
              </a:rPr>
              <a:t>This </a:t>
            </a:r>
            <a:r>
              <a:rPr lang="en-US" dirty="0">
                <a:solidFill>
                  <a:schemeClr val="tx1"/>
                </a:solidFill>
              </a:rPr>
              <a:t>policy applies to all Total Jerk employees, including full and part-time staff, contractors, freelancers, and other agents who use a personally-owned device to access, store, back up, or relocate any organization or client-specific data. Such access to this confidential data is a privilege, not a right, and forms the basis of the trust Total Jerk has built with its clients, supply chain partners, and other constituents. Consequently, employment at Total Jerk does not automatically guarantee the initial or ongoing ability to use these devices to gain access to organizational networks and information. </a:t>
            </a:r>
          </a:p>
          <a:p>
            <a:r>
              <a:rPr lang="en-US" dirty="0">
                <a:solidFill>
                  <a:schemeClr val="tx1"/>
                </a:solidFill>
              </a:rPr>
              <a:t>The Chief of Security Officer has delegated the execution and maintenance of information technology and information systems to the individual manager to track their subordinates’ access to company resource. Such as but not limited to user ID to connect to network and mobile number provided by company for daily business uses. </a:t>
            </a:r>
          </a:p>
          <a:p>
            <a:r>
              <a:rPr lang="en-US" dirty="0">
                <a:solidFill>
                  <a:schemeClr val="tx1"/>
                </a:solidFill>
              </a:rPr>
              <a:t>Employee owned devices are not allowed to store any company proprietary network info such as network ID or server location or equipment model or access code, etc. Storing customer personal identifiable info is prohibited, such as SSN as example.   </a:t>
            </a:r>
          </a:p>
          <a:p>
            <a:r>
              <a:rPr lang="en-US" dirty="0">
                <a:solidFill>
                  <a:schemeClr val="tx1"/>
                </a:solidFill>
              </a:rPr>
              <a:t>Connectivity of all employee-owned devices will be centrally managed by Total Jerk’s IT department and will use multi-factor authentication and strong encryption measures or alternative compensating controls to isolate and protect any organizational data accessed from or stored on the device where appropriate. Although IT will not directly manage personal devices, end users are expected to adhere to the same security protocols when connected to non-organizational equipment. Failure to do so will result in immediate suspension of all network access privileges so as to protect the company’s </a:t>
            </a:r>
            <a:r>
              <a:rPr lang="en-US" dirty="0" smtClean="0">
                <a:solidFill>
                  <a:schemeClr val="tx1"/>
                </a:solidFill>
              </a:rPr>
              <a:t>infrastructure.</a:t>
            </a:r>
            <a:endParaRPr lang="en-US" dirty="0">
              <a:solidFill>
                <a:schemeClr val="tx1"/>
              </a:solidFill>
            </a:endParaRPr>
          </a:p>
        </p:txBody>
      </p:sp>
    </p:spTree>
    <p:extLst>
      <p:ext uri="{BB962C8B-B14F-4D97-AF65-F5344CB8AC3E}">
        <p14:creationId xmlns:p14="http://schemas.microsoft.com/office/powerpoint/2010/main" val="121202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567496" y="1560909"/>
            <a:ext cx="2404304" cy="1981201"/>
          </a:xfrm>
        </p:spPr>
        <p:txBody>
          <a:bodyPr>
            <a:normAutofit fontScale="90000"/>
          </a:bodyPr>
          <a:lstStyle/>
          <a:p>
            <a:r>
              <a:rPr lang="en-US" sz="3600" b="0" dirty="0"/>
              <a:t>Policy </a:t>
            </a:r>
            <a:br>
              <a:rPr lang="en-US" sz="3600" b="0" dirty="0"/>
            </a:br>
            <a:r>
              <a:rPr lang="en-US" sz="3600" b="0" dirty="0"/>
              <a:t>section of the security policy</a:t>
            </a:r>
          </a:p>
        </p:txBody>
      </p:sp>
      <p:sp>
        <p:nvSpPr>
          <p:cNvPr id="4" name="Text Placeholder 3">
            <a:extLst>
              <a:ext uri="{FF2B5EF4-FFF2-40B4-BE49-F238E27FC236}">
                <a16:creationId xmlns:a16="http://schemas.microsoft.com/office/drawing/2014/main" xmlns="" id="{F6501D51-424F-4305-866D-D242D9938ABF}"/>
              </a:ext>
            </a:extLst>
          </p:cNvPr>
          <p:cNvSpPr>
            <a:spLocks noGrp="1"/>
          </p:cNvSpPr>
          <p:nvPr>
            <p:ph type="body" sz="half" idx="2"/>
          </p:nvPr>
        </p:nvSpPr>
        <p:spPr>
          <a:xfrm>
            <a:off x="3090104" y="1066800"/>
            <a:ext cx="5486400" cy="5181600"/>
          </a:xfrm>
        </p:spPr>
        <p:txBody>
          <a:bodyPr>
            <a:normAutofit/>
          </a:bodyPr>
          <a:lstStyle/>
          <a:p>
            <a:r>
              <a:rPr lang="en-US" dirty="0" smtClean="0"/>
              <a:t/>
            </a:r>
            <a:br>
              <a:rPr lang="en-US" dirty="0" smtClean="0"/>
            </a:br>
            <a:r>
              <a:rPr lang="en-US" sz="1200" dirty="0" smtClean="0">
                <a:solidFill>
                  <a:srgbClr val="000000"/>
                </a:solidFill>
              </a:rPr>
              <a:t>There </a:t>
            </a:r>
            <a:r>
              <a:rPr lang="en-US" sz="1200" dirty="0">
                <a:solidFill>
                  <a:srgbClr val="000000"/>
                </a:solidFill>
              </a:rPr>
              <a:t>are minimum requirements to use employee own equipment to connect to Total Jerk network in order to carry out daily works. Those requirements and compliance rules are defined in this section. </a:t>
            </a:r>
          </a:p>
          <a:p>
            <a:r>
              <a:rPr lang="en-US" sz="1200" dirty="0">
                <a:solidFill>
                  <a:srgbClr val="000000"/>
                </a:solidFill>
              </a:rPr>
              <a:t>System software minimum requirements are Windows 10 Professional Edition and has up to date security patches installed and RSA </a:t>
            </a:r>
            <a:r>
              <a:rPr lang="en-US" sz="1200" dirty="0" err="1">
                <a:solidFill>
                  <a:srgbClr val="000000"/>
                </a:solidFill>
              </a:rPr>
              <a:t>SecurID</a:t>
            </a:r>
            <a:r>
              <a:rPr lang="en-US" sz="1200" dirty="0">
                <a:solidFill>
                  <a:srgbClr val="000000"/>
                </a:solidFill>
              </a:rPr>
              <a:t> Tokens app installed either on the phone or the computer in order to successfully validate the connection through a token code as part of multi factors authentication. An anti malware from either Norton or </a:t>
            </a:r>
            <a:r>
              <a:rPr lang="en-US" sz="1200" dirty="0" err="1">
                <a:solidFill>
                  <a:srgbClr val="000000"/>
                </a:solidFill>
              </a:rPr>
              <a:t>McFee</a:t>
            </a:r>
            <a:r>
              <a:rPr lang="en-US" sz="1200" dirty="0">
                <a:solidFill>
                  <a:srgbClr val="000000"/>
                </a:solidFill>
              </a:rPr>
              <a:t> installed on the computer connects to the company network is also required.</a:t>
            </a:r>
          </a:p>
          <a:p>
            <a:r>
              <a:rPr lang="en-US" sz="1200" dirty="0">
                <a:solidFill>
                  <a:srgbClr val="000000"/>
                </a:solidFill>
              </a:rPr>
              <a:t>To connect to the network from home employee’s home router should have firewall enabled as part of hardware requirement. </a:t>
            </a:r>
          </a:p>
          <a:p>
            <a:r>
              <a:rPr lang="en-US" sz="1200" dirty="0">
                <a:solidFill>
                  <a:srgbClr val="000000"/>
                </a:solidFill>
              </a:rPr>
              <a:t>Consult your manager or the IT handbook provided by IT department to for any remediation if suspecting any sign of possible physical damage to employee equipment while connecting to company network. Employee is responsible for general maintenance of the their own devices. In the case of maintenance period that render devices unusable, company IT will provide the employee with a business-owned device [laptop, desktop, thin client] for the duration of the maintenance period. </a:t>
            </a:r>
          </a:p>
        </p:txBody>
      </p:sp>
    </p:spTree>
    <p:extLst>
      <p:ext uri="{BB962C8B-B14F-4D97-AF65-F5344CB8AC3E}">
        <p14:creationId xmlns:p14="http://schemas.microsoft.com/office/powerpoint/2010/main" val="409199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xmlns="" id="{3C22B73B-8888-45A2-85B6-7AB09F8DE173}"/>
              </a:ext>
            </a:extLst>
          </p:cNvPr>
          <p:cNvSpPr txBox="1">
            <a:spLocks/>
          </p:cNvSpPr>
          <p:nvPr/>
        </p:nvSpPr>
        <p:spPr>
          <a:xfrm>
            <a:off x="839788" y="1752600"/>
            <a:ext cx="7313612" cy="411638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In what way does risk assessment impact the development of Program (security) Policies? </a:t>
            </a:r>
          </a:p>
          <a:p>
            <a:endParaRPr lang="en-US" sz="1600" dirty="0"/>
          </a:p>
          <a:p>
            <a:r>
              <a:rPr lang="en-US" sz="1600" dirty="0" smtClean="0"/>
              <a:t>When doing risk assessments a company will have to identify and prioritize the assets based on threat levels in order to develop the security policies. </a:t>
            </a:r>
            <a:endParaRPr lang="en-US" sz="1600" dirty="0"/>
          </a:p>
          <a:p>
            <a:r>
              <a:rPr lang="en-US" sz="1600" dirty="0"/>
              <a:t>Quantifiable </a:t>
            </a:r>
            <a:r>
              <a:rPr lang="en-US" sz="1600" dirty="0" smtClean="0"/>
              <a:t>elements or assets </a:t>
            </a:r>
            <a:r>
              <a:rPr lang="en-US" sz="1600" dirty="0"/>
              <a:t>of impact are those on revenues, profits, cost, service levels, regulations and reputation</a:t>
            </a:r>
            <a:r>
              <a:rPr lang="en-US" sz="1600" dirty="0" smtClean="0"/>
              <a:t>.</a:t>
            </a:r>
            <a:br>
              <a:rPr lang="en-US" sz="1600" dirty="0" smtClean="0"/>
            </a:br>
            <a:r>
              <a:rPr lang="en-US" sz="1600" dirty="0" smtClean="0"/>
              <a:t>Then identify vulnerabilities and analyze available controls to mitigate the risk in order to have sound security policies. Therefore the more risks are discovered the more security policies will be implemented to mitigate those risks or threats. </a:t>
            </a:r>
            <a:endParaRPr lang="en-US" sz="1600" dirty="0"/>
          </a:p>
          <a:p>
            <a:endParaRPr lang="en-US" sz="1600" dirty="0"/>
          </a:p>
          <a:p>
            <a:endParaRPr lang="en-US" sz="1600" dirty="0"/>
          </a:p>
          <a:p>
            <a:r>
              <a:rPr lang="en-US" sz="1600" dirty="0"/>
              <a:t>When is it appropriate to review an organization's Issue-specific (security) Policy?</a:t>
            </a:r>
          </a:p>
          <a:p>
            <a:endParaRPr lang="en-US" sz="1600" dirty="0" smtClean="0"/>
          </a:p>
          <a:p>
            <a:r>
              <a:rPr lang="en-US" sz="1600" dirty="0" smtClean="0"/>
              <a:t>To provide </a:t>
            </a:r>
            <a:r>
              <a:rPr lang="en-US" sz="1600" dirty="0"/>
              <a:t>a common understanding of the purposes for which an employee can and cannot use the </a:t>
            </a:r>
            <a:r>
              <a:rPr lang="en-US" sz="1600" dirty="0" smtClean="0"/>
              <a:t>organization’s technology or resources.</a:t>
            </a:r>
          </a:p>
        </p:txBody>
      </p:sp>
      <p:sp>
        <p:nvSpPr>
          <p:cNvPr id="4" name="Title 3">
            <a:extLst>
              <a:ext uri="{FF2B5EF4-FFF2-40B4-BE49-F238E27FC236}">
                <a16:creationId xmlns:a16="http://schemas.microsoft.com/office/drawing/2014/main" xmlns="" id="{98EC6425-D2AA-4ED7-8955-375BF90E2444}"/>
              </a:ext>
            </a:extLst>
          </p:cNvPr>
          <p:cNvSpPr>
            <a:spLocks noGrp="1"/>
          </p:cNvSpPr>
          <p:nvPr>
            <p:ph type="title"/>
          </p:nvPr>
        </p:nvSpPr>
        <p:spPr>
          <a:xfrm>
            <a:off x="863355" y="905776"/>
            <a:ext cx="5486400" cy="566738"/>
          </a:xfrm>
        </p:spPr>
        <p:txBody>
          <a:bodyPr>
            <a:noAutofit/>
          </a:bodyPr>
          <a:lstStyle/>
          <a:p>
            <a:r>
              <a:rPr lang="en-US" sz="3200" b="0" dirty="0"/>
              <a:t>Questions</a:t>
            </a:r>
          </a:p>
        </p:txBody>
      </p:sp>
    </p:spTree>
    <p:extLst>
      <p:ext uri="{BB962C8B-B14F-4D97-AF65-F5344CB8AC3E}">
        <p14:creationId xmlns:p14="http://schemas.microsoft.com/office/powerpoint/2010/main" val="12452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70DED-E942-4274-A5C5-61D0403EDC64}"/>
              </a:ext>
            </a:extLst>
          </p:cNvPr>
          <p:cNvSpPr>
            <a:spLocks noGrp="1"/>
          </p:cNvSpPr>
          <p:nvPr>
            <p:ph type="title"/>
          </p:nvPr>
        </p:nvSpPr>
        <p:spPr>
          <a:xfrm>
            <a:off x="228600" y="838200"/>
            <a:ext cx="3048000" cy="990600"/>
          </a:xfrm>
        </p:spPr>
        <p:txBody>
          <a:bodyPr>
            <a:noAutofit/>
          </a:bodyPr>
          <a:lstStyle/>
          <a:p>
            <a:r>
              <a:rPr lang="en-US" sz="2000" b="0" dirty="0" smtClean="0"/>
              <a:t/>
            </a:r>
            <a:br>
              <a:rPr lang="en-US" sz="2000" b="0" dirty="0" smtClean="0"/>
            </a:br>
            <a:r>
              <a:rPr lang="en-US" sz="2000" b="0" dirty="0"/>
              <a:t/>
            </a:r>
            <a:br>
              <a:rPr lang="en-US" sz="2000" b="0" dirty="0"/>
            </a:br>
            <a:r>
              <a:rPr lang="en-US" sz="2000" dirty="0" smtClean="0"/>
              <a:t>Home </a:t>
            </a:r>
            <a:r>
              <a:rPr lang="en-US" sz="2000" dirty="0"/>
              <a:t>Security System</a:t>
            </a:r>
            <a:br>
              <a:rPr lang="en-US" sz="2000" dirty="0"/>
            </a:br>
            <a:r>
              <a:rPr lang="en-US" sz="2000" b="0" dirty="0" smtClean="0"/>
              <a:t>Passive </a:t>
            </a:r>
            <a:r>
              <a:rPr lang="en-US" sz="2000" b="0" dirty="0"/>
              <a:t>buzzer breadboard layout</a:t>
            </a:r>
          </a:p>
        </p:txBody>
      </p:sp>
      <p:sp>
        <p:nvSpPr>
          <p:cNvPr id="7" name="Text Placeholder 6">
            <a:extLst>
              <a:ext uri="{FF2B5EF4-FFF2-40B4-BE49-F238E27FC236}">
                <a16:creationId xmlns="" xmlns:a16="http://schemas.microsoft.com/office/drawing/2014/main" id="{FADDAB32-E602-42AB-85E5-81A683738955}"/>
              </a:ext>
            </a:extLst>
          </p:cNvPr>
          <p:cNvSpPr>
            <a:spLocks noGrp="1"/>
          </p:cNvSpPr>
          <p:nvPr>
            <p:ph type="body" sz="half" idx="2"/>
          </p:nvPr>
        </p:nvSpPr>
        <p:spPr>
          <a:xfrm>
            <a:off x="609600" y="2057400"/>
            <a:ext cx="2286000" cy="3657600"/>
          </a:xfrm>
        </p:spPr>
        <p:txBody>
          <a:bodyPr>
            <a:normAutofit/>
          </a:bodyPr>
          <a:lstStyle/>
          <a:p>
            <a:pPr algn="l"/>
            <a:r>
              <a:rPr lang="en-US" sz="1600" dirty="0"/>
              <a:t>The picture </a:t>
            </a:r>
            <a:r>
              <a:rPr lang="en-US" sz="1600" dirty="0" smtClean="0"/>
              <a:t>shows:</a:t>
            </a:r>
            <a:endParaRPr lang="en-US" sz="1600" dirty="0"/>
          </a:p>
          <a:p>
            <a:pPr marL="285750" indent="-285750" algn="l">
              <a:buFont typeface="Arial" panose="020B0604020202020204" pitchFamily="34" charset="0"/>
              <a:buChar char="•"/>
            </a:pPr>
            <a:r>
              <a:rPr lang="en-US" sz="1600" dirty="0"/>
              <a:t>ESP32</a:t>
            </a:r>
          </a:p>
          <a:p>
            <a:pPr marL="285750" indent="-285750" algn="l">
              <a:buFont typeface="Arial" panose="020B0604020202020204" pitchFamily="34" charset="0"/>
              <a:buChar char="•"/>
            </a:pPr>
            <a:r>
              <a:rPr lang="en-US" sz="1600" dirty="0"/>
              <a:t>Passive buzzer</a:t>
            </a:r>
          </a:p>
          <a:p>
            <a:pPr marL="285750" indent="-285750" algn="l">
              <a:buFont typeface="Arial" panose="020B0604020202020204" pitchFamily="34" charset="0"/>
              <a:buChar char="•"/>
            </a:pPr>
            <a:r>
              <a:rPr lang="en-US" sz="1600" dirty="0"/>
              <a:t>Motion sensor</a:t>
            </a:r>
          </a:p>
          <a:p>
            <a:pPr marL="285750" indent="-285750" algn="l">
              <a:buFont typeface="Arial" panose="020B0604020202020204" pitchFamily="34" charset="0"/>
              <a:buChar char="•"/>
            </a:pPr>
            <a:r>
              <a:rPr lang="en-US" sz="1600" dirty="0" smtClean="0"/>
              <a:t>Wires</a:t>
            </a:r>
          </a:p>
          <a:p>
            <a:pPr marL="285750" indent="-285750" algn="l">
              <a:buFont typeface="Arial" panose="020B0604020202020204" pitchFamily="34" charset="0"/>
              <a:buChar char="•"/>
            </a:pPr>
            <a:endParaRPr lang="en-US" sz="1600" dirty="0"/>
          </a:p>
          <a:p>
            <a:pPr algn="l"/>
            <a:r>
              <a:rPr lang="en-US" sz="1600" dirty="0" smtClean="0"/>
              <a:t>This exercise is to use the motion sensor to trigger passive buzzer to make sound or vibrate as an alarm.</a:t>
            </a:r>
            <a:endParaRPr lang="en-US" sz="1600" dirty="0"/>
          </a:p>
        </p:txBody>
      </p:sp>
      <p:pic>
        <p:nvPicPr>
          <p:cNvPr id="6" name="Picture 5" descr="Screen Shot 2020-08-14 at 12.33.26 AM (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478441" y="864960"/>
            <a:ext cx="5105400" cy="5051881"/>
          </a:xfrm>
          <a:prstGeom prst="rect">
            <a:avLst/>
          </a:prstGeom>
        </p:spPr>
      </p:pic>
    </p:spTree>
    <p:extLst>
      <p:ext uri="{BB962C8B-B14F-4D97-AF65-F5344CB8AC3E}">
        <p14:creationId xmlns:p14="http://schemas.microsoft.com/office/powerpoint/2010/main" val="305692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70DED-E942-4274-A5C5-61D0403EDC64}"/>
              </a:ext>
            </a:extLst>
          </p:cNvPr>
          <p:cNvSpPr>
            <a:spLocks noGrp="1"/>
          </p:cNvSpPr>
          <p:nvPr>
            <p:ph type="title"/>
          </p:nvPr>
        </p:nvSpPr>
        <p:spPr>
          <a:xfrm>
            <a:off x="304800" y="762000"/>
            <a:ext cx="2556704" cy="914401"/>
          </a:xfrm>
        </p:spPr>
        <p:txBody>
          <a:bodyPr>
            <a:normAutofit/>
          </a:bodyPr>
          <a:lstStyle/>
          <a:p>
            <a:r>
              <a:rPr lang="en-US" sz="2400" b="0" dirty="0"/>
              <a:t>Passive buzzer system output</a:t>
            </a:r>
          </a:p>
        </p:txBody>
      </p:sp>
      <p:sp>
        <p:nvSpPr>
          <p:cNvPr id="7" name="Text Placeholder 6">
            <a:extLst>
              <a:ext uri="{FF2B5EF4-FFF2-40B4-BE49-F238E27FC236}">
                <a16:creationId xmlns="" xmlns:a16="http://schemas.microsoft.com/office/drawing/2014/main" id="{FADDAB32-E602-42AB-85E5-81A683738955}"/>
              </a:ext>
            </a:extLst>
          </p:cNvPr>
          <p:cNvSpPr>
            <a:spLocks noGrp="1"/>
          </p:cNvSpPr>
          <p:nvPr>
            <p:ph type="body" sz="half" idx="2"/>
          </p:nvPr>
        </p:nvSpPr>
        <p:spPr>
          <a:xfrm>
            <a:off x="381000" y="1828800"/>
            <a:ext cx="2438399" cy="3962400"/>
          </a:xfrm>
        </p:spPr>
        <p:txBody>
          <a:bodyPr>
            <a:normAutofit/>
          </a:bodyPr>
          <a:lstStyle/>
          <a:p>
            <a:pPr algn="l"/>
            <a:r>
              <a:rPr lang="en-US" sz="1600" dirty="0"/>
              <a:t>The screenshot </a:t>
            </a:r>
            <a:r>
              <a:rPr lang="en-US" sz="1600" dirty="0" smtClean="0"/>
              <a:t>show</a:t>
            </a:r>
            <a:r>
              <a:rPr lang="en-US" sz="1600" dirty="0"/>
              <a:t>: </a:t>
            </a:r>
          </a:p>
          <a:p>
            <a:pPr algn="l"/>
            <a:r>
              <a:rPr lang="en-US" sz="1600" dirty="0"/>
              <a:t>1. “Motion detected” message</a:t>
            </a:r>
          </a:p>
          <a:p>
            <a:pPr algn="l"/>
            <a:r>
              <a:rPr lang="en-US" sz="1600" dirty="0"/>
              <a:t>2. Interruption source</a:t>
            </a:r>
          </a:p>
          <a:p>
            <a:pPr algn="l"/>
            <a:r>
              <a:rPr lang="en-US" sz="1600" dirty="0"/>
              <a:t>3. “Motion stopped” </a:t>
            </a:r>
            <a:r>
              <a:rPr lang="en-US" sz="1600" dirty="0" smtClean="0"/>
              <a:t>message</a:t>
            </a:r>
          </a:p>
          <a:p>
            <a:pPr algn="l"/>
            <a:endParaRPr lang="en-US" sz="1600" dirty="0"/>
          </a:p>
          <a:p>
            <a:pPr algn="l"/>
            <a:r>
              <a:rPr lang="en-US" sz="1600" dirty="0" smtClean="0"/>
              <a:t>This is the code used for the system to work. The output window </a:t>
            </a:r>
            <a:r>
              <a:rPr lang="en-US" sz="1600" dirty="0" smtClean="0"/>
              <a:t>on the bottom indicates the motion is detected by the sensor and triggered the buzzer.</a:t>
            </a:r>
            <a:endParaRPr lang="en-US" sz="1600" dirty="0"/>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3048000" y="762000"/>
            <a:ext cx="5852750" cy="5277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39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4038601" cy="914400"/>
          </a:xfrm>
        </p:spPr>
        <p:txBody>
          <a:bodyPr/>
          <a:lstStyle/>
          <a:p>
            <a:r>
              <a:rPr lang="en-US" dirty="0" smtClean="0"/>
              <a:t>Introduction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303362"/>
              </p:ext>
            </p:extLst>
          </p:nvPr>
        </p:nvGraphicFramePr>
        <p:xfrm>
          <a:off x="762000" y="2667000"/>
          <a:ext cx="7620000" cy="2926080"/>
        </p:xfrm>
        <a:graphic>
          <a:graphicData uri="http://schemas.openxmlformats.org/drawingml/2006/table">
            <a:tbl>
              <a:tblPr firstRow="1" bandRow="1">
                <a:tableStyleId>{5C22544A-7EE6-4342-B048-85BDC9FD1C3A}</a:tableStyleId>
              </a:tblPr>
              <a:tblGrid>
                <a:gridCol w="5400583"/>
                <a:gridCol w="2219417"/>
              </a:tblGrid>
              <a:tr h="352425">
                <a:tc>
                  <a:txBody>
                    <a:bodyPr/>
                    <a:lstStyle/>
                    <a:p>
                      <a:r>
                        <a:rPr lang="en-US" dirty="0" smtClean="0"/>
                        <a:t>Module</a:t>
                      </a:r>
                      <a:r>
                        <a:rPr lang="en-US" baseline="0" dirty="0" smtClean="0"/>
                        <a:t> tasks</a:t>
                      </a:r>
                      <a:endParaRPr lang="en-US" dirty="0"/>
                    </a:p>
                  </a:txBody>
                  <a:tcPr/>
                </a:tc>
                <a:tc>
                  <a:txBody>
                    <a:bodyPr/>
                    <a:lstStyle/>
                    <a:p>
                      <a:r>
                        <a:rPr lang="en-US" dirty="0" smtClean="0"/>
                        <a:t>Page numbers</a:t>
                      </a:r>
                      <a:endParaRPr lang="en-US" dirty="0"/>
                    </a:p>
                  </a:txBody>
                  <a:tcPr/>
                </a:tc>
              </a:tr>
              <a:tr h="352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Build A Light Control System</a:t>
                      </a:r>
                    </a:p>
                  </a:txBody>
                  <a:tcPr/>
                </a:tc>
                <a:tc>
                  <a:txBody>
                    <a:bodyPr/>
                    <a:lstStyle/>
                    <a:p>
                      <a:r>
                        <a:rPr lang="en-US" dirty="0" smtClean="0"/>
                        <a:t>3 to 4</a:t>
                      </a:r>
                      <a:endParaRPr lang="en-US" dirty="0"/>
                    </a:p>
                  </a:txBody>
                  <a:tcPr/>
                </a:tc>
              </a:tr>
              <a:tr h="335280">
                <a:tc>
                  <a:txBody>
                    <a:bodyPr/>
                    <a:lstStyle/>
                    <a:p>
                      <a:r>
                        <a:rPr lang="en-US" dirty="0" smtClean="0"/>
                        <a:t>Vulnerability</a:t>
                      </a:r>
                      <a:r>
                        <a:rPr lang="en-US" baseline="0" dirty="0" smtClean="0"/>
                        <a:t> Assessment</a:t>
                      </a:r>
                      <a:endParaRPr lang="en-US" dirty="0"/>
                    </a:p>
                  </a:txBody>
                  <a:tcPr/>
                </a:tc>
                <a:tc>
                  <a:txBody>
                    <a:bodyPr/>
                    <a:lstStyle/>
                    <a:p>
                      <a:r>
                        <a:rPr lang="en-US" dirty="0" smtClean="0"/>
                        <a:t>5 to 9</a:t>
                      </a:r>
                      <a:endParaRPr lang="en-US" dirty="0"/>
                    </a:p>
                  </a:txBody>
                  <a:tcPr/>
                </a:tc>
              </a:tr>
              <a:tr h="352425">
                <a:tc>
                  <a:txBody>
                    <a:bodyPr/>
                    <a:lstStyle/>
                    <a:p>
                      <a:r>
                        <a:rPr lang="en-US" dirty="0" err="1" smtClean="0"/>
                        <a:t>Stateful</a:t>
                      </a:r>
                      <a:r>
                        <a:rPr lang="en-US" dirty="0" smtClean="0"/>
                        <a:t> Firewall and Multi-factor Authentication</a:t>
                      </a:r>
                      <a:endParaRPr lang="en-US" dirty="0"/>
                    </a:p>
                  </a:txBody>
                  <a:tcPr/>
                </a:tc>
                <a:tc>
                  <a:txBody>
                    <a:bodyPr/>
                    <a:lstStyle/>
                    <a:p>
                      <a:r>
                        <a:rPr lang="en-US" dirty="0" smtClean="0"/>
                        <a:t>10 to 12</a:t>
                      </a:r>
                      <a:endParaRPr lang="en-US" dirty="0"/>
                    </a:p>
                  </a:txBody>
                  <a:tcPr/>
                </a:tc>
              </a:tr>
              <a:tr h="352425">
                <a:tc>
                  <a:txBody>
                    <a:bodyPr/>
                    <a:lstStyle/>
                    <a:p>
                      <a:r>
                        <a:rPr lang="en-US" dirty="0" smtClean="0"/>
                        <a:t>Bring Your Own Device Security Policy</a:t>
                      </a:r>
                      <a:endParaRPr lang="en-US" dirty="0"/>
                    </a:p>
                  </a:txBody>
                  <a:tcPr/>
                </a:tc>
                <a:tc>
                  <a:txBody>
                    <a:bodyPr/>
                    <a:lstStyle/>
                    <a:p>
                      <a:r>
                        <a:rPr lang="en-US" dirty="0" smtClean="0"/>
                        <a:t>13 to 17</a:t>
                      </a:r>
                      <a:endParaRPr lang="en-US" dirty="0"/>
                    </a:p>
                  </a:txBody>
                  <a:tcPr/>
                </a:tc>
              </a:tr>
              <a:tr h="352425">
                <a:tc>
                  <a:txBody>
                    <a:bodyPr/>
                    <a:lstStyle/>
                    <a:p>
                      <a:r>
                        <a:rPr lang="en-US" dirty="0" smtClean="0"/>
                        <a:t>Build a home security system with alarms</a:t>
                      </a:r>
                      <a:endParaRPr lang="en-US" dirty="0"/>
                    </a:p>
                  </a:txBody>
                  <a:tcPr/>
                </a:tc>
                <a:tc>
                  <a:txBody>
                    <a:bodyPr/>
                    <a:lstStyle/>
                    <a:p>
                      <a:r>
                        <a:rPr lang="en-US" dirty="0" smtClean="0"/>
                        <a:t>18 to 21</a:t>
                      </a:r>
                      <a:endParaRPr lang="en-US" dirty="0"/>
                    </a:p>
                  </a:txBody>
                  <a:tcPr/>
                </a:tc>
              </a:tr>
              <a:tr h="352425">
                <a:tc>
                  <a:txBody>
                    <a:bodyPr/>
                    <a:lstStyle/>
                    <a:p>
                      <a:r>
                        <a:rPr lang="de-DE" dirty="0" err="1" smtClean="0"/>
                        <a:t>Asymmetric</a:t>
                      </a:r>
                      <a:r>
                        <a:rPr lang="de-DE" dirty="0" smtClean="0"/>
                        <a:t> Key File Encryption</a:t>
                      </a:r>
                      <a:endParaRPr lang="en-US" dirty="0"/>
                    </a:p>
                  </a:txBody>
                  <a:tcPr/>
                </a:tc>
                <a:tc>
                  <a:txBody>
                    <a:bodyPr/>
                    <a:lstStyle/>
                    <a:p>
                      <a:r>
                        <a:rPr lang="en-US" dirty="0" smtClean="0"/>
                        <a:t>22 to 24</a:t>
                      </a:r>
                      <a:endParaRPr lang="en-US" dirty="0"/>
                    </a:p>
                  </a:txBody>
                  <a:tcPr/>
                </a:tc>
              </a:tr>
              <a:tr h="352425">
                <a:tc>
                  <a:txBody>
                    <a:bodyPr/>
                    <a:lstStyle/>
                    <a:p>
                      <a:r>
                        <a:rPr lang="en-US" dirty="0" smtClean="0"/>
                        <a:t>Conclusion, Challenges, Career Skills Obtained </a:t>
                      </a:r>
                      <a:endParaRPr lang="en-US" dirty="0"/>
                    </a:p>
                  </a:txBody>
                  <a:tcPr/>
                </a:tc>
                <a:tc>
                  <a:txBody>
                    <a:bodyPr/>
                    <a:lstStyle/>
                    <a:p>
                      <a:r>
                        <a:rPr lang="en-US" dirty="0" smtClean="0"/>
                        <a:t>25 to 30</a:t>
                      </a:r>
                      <a:endParaRPr lang="en-US" dirty="0"/>
                    </a:p>
                  </a:txBody>
                  <a:tcPr/>
                </a:tc>
              </a:tr>
            </a:tbl>
          </a:graphicData>
        </a:graphic>
      </p:graphicFrame>
      <p:sp>
        <p:nvSpPr>
          <p:cNvPr id="5" name="TextBox 4"/>
          <p:cNvSpPr txBox="1"/>
          <p:nvPr/>
        </p:nvSpPr>
        <p:spPr>
          <a:xfrm>
            <a:off x="457200" y="1676400"/>
            <a:ext cx="8415961" cy="923330"/>
          </a:xfrm>
          <a:prstGeom prst="rect">
            <a:avLst/>
          </a:prstGeom>
          <a:noFill/>
        </p:spPr>
        <p:txBody>
          <a:bodyPr wrap="none" rtlCol="0">
            <a:spAutoFit/>
          </a:bodyPr>
          <a:lstStyle/>
          <a:p>
            <a:r>
              <a:rPr lang="en-US" dirty="0" smtClean="0"/>
              <a:t>This list shows the learning objectives of individual modules for the course.</a:t>
            </a:r>
          </a:p>
          <a:p>
            <a:r>
              <a:rPr lang="en-US" dirty="0" smtClean="0"/>
              <a:t>At the end there are additional challenges completed from some modules.  </a:t>
            </a:r>
          </a:p>
          <a:p>
            <a:r>
              <a:rPr lang="en-US" dirty="0" smtClean="0"/>
              <a:t>  </a:t>
            </a:r>
            <a:endParaRPr lang="en-US" dirty="0"/>
          </a:p>
        </p:txBody>
      </p:sp>
    </p:spTree>
    <p:extLst>
      <p:ext uri="{BB962C8B-B14F-4D97-AF65-F5344CB8AC3E}">
        <p14:creationId xmlns:p14="http://schemas.microsoft.com/office/powerpoint/2010/main" val="312672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70DED-E942-4274-A5C5-61D0403EDC64}"/>
              </a:ext>
            </a:extLst>
          </p:cNvPr>
          <p:cNvSpPr>
            <a:spLocks noGrp="1"/>
          </p:cNvSpPr>
          <p:nvPr>
            <p:ph type="title"/>
          </p:nvPr>
        </p:nvSpPr>
        <p:spPr>
          <a:xfrm>
            <a:off x="381000" y="838200"/>
            <a:ext cx="2556704" cy="1143000"/>
          </a:xfrm>
        </p:spPr>
        <p:txBody>
          <a:bodyPr>
            <a:normAutofit fontScale="90000"/>
          </a:bodyPr>
          <a:lstStyle/>
          <a:p>
            <a:r>
              <a:rPr lang="en-US" sz="2400" b="0" dirty="0"/>
              <a:t>Active buzzer breadboard layout</a:t>
            </a:r>
          </a:p>
        </p:txBody>
      </p:sp>
      <p:sp>
        <p:nvSpPr>
          <p:cNvPr id="7" name="Text Placeholder 6">
            <a:extLst>
              <a:ext uri="{FF2B5EF4-FFF2-40B4-BE49-F238E27FC236}">
                <a16:creationId xmlns="" xmlns:a16="http://schemas.microsoft.com/office/drawing/2014/main" id="{FADDAB32-E602-42AB-85E5-81A683738955}"/>
              </a:ext>
            </a:extLst>
          </p:cNvPr>
          <p:cNvSpPr>
            <a:spLocks noGrp="1"/>
          </p:cNvSpPr>
          <p:nvPr>
            <p:ph type="body" sz="half" idx="2"/>
          </p:nvPr>
        </p:nvSpPr>
        <p:spPr>
          <a:xfrm>
            <a:off x="457200" y="2057400"/>
            <a:ext cx="2292083" cy="4038600"/>
          </a:xfrm>
        </p:spPr>
        <p:txBody>
          <a:bodyPr>
            <a:normAutofit lnSpcReduction="10000"/>
          </a:bodyPr>
          <a:lstStyle/>
          <a:p>
            <a:pPr algn="l"/>
            <a:r>
              <a:rPr lang="en-US" sz="1600" dirty="0"/>
              <a:t>The picture should show:</a:t>
            </a:r>
          </a:p>
          <a:p>
            <a:pPr marL="285750" indent="-285750" algn="l">
              <a:buFont typeface="Arial" panose="020B0604020202020204" pitchFamily="34" charset="0"/>
              <a:buChar char="•"/>
            </a:pPr>
            <a:r>
              <a:rPr lang="en-US" sz="1600" dirty="0"/>
              <a:t>ESP32</a:t>
            </a:r>
          </a:p>
          <a:p>
            <a:pPr marL="285750" indent="-285750" algn="l">
              <a:buFont typeface="Arial" panose="020B0604020202020204" pitchFamily="34" charset="0"/>
              <a:buChar char="•"/>
            </a:pPr>
            <a:r>
              <a:rPr lang="en-US" sz="1600" dirty="0"/>
              <a:t>Passive buzzer</a:t>
            </a:r>
          </a:p>
          <a:p>
            <a:pPr marL="285750" indent="-285750" algn="l">
              <a:buFont typeface="Arial" panose="020B0604020202020204" pitchFamily="34" charset="0"/>
              <a:buChar char="•"/>
            </a:pPr>
            <a:r>
              <a:rPr lang="en-US" sz="1600" dirty="0"/>
              <a:t>Active buzzer</a:t>
            </a:r>
          </a:p>
          <a:p>
            <a:pPr marL="285750" indent="-285750" algn="l">
              <a:buFont typeface="Arial" panose="020B0604020202020204" pitchFamily="34" charset="0"/>
              <a:buChar char="•"/>
            </a:pPr>
            <a:r>
              <a:rPr lang="en-US" sz="1600" dirty="0"/>
              <a:t>Motion sensor</a:t>
            </a:r>
          </a:p>
          <a:p>
            <a:pPr marL="285750" indent="-285750" algn="l">
              <a:buFont typeface="Arial" panose="020B0604020202020204" pitchFamily="34" charset="0"/>
              <a:buChar char="•"/>
            </a:pPr>
            <a:r>
              <a:rPr lang="en-US" sz="1600" dirty="0" smtClean="0"/>
              <a:t>Wires</a:t>
            </a:r>
          </a:p>
          <a:p>
            <a:pPr marL="285750" indent="-285750" algn="l">
              <a:buFont typeface="Arial" panose="020B0604020202020204" pitchFamily="34" charset="0"/>
              <a:buChar char="•"/>
            </a:pPr>
            <a:endParaRPr lang="en-US" sz="1600" dirty="0"/>
          </a:p>
          <a:p>
            <a:pPr algn="l"/>
            <a:r>
              <a:rPr lang="en-US" sz="1600" dirty="0" smtClean="0"/>
              <a:t>This exercise uses both active and passive buzzer as alarm when motion sensor detects the motion. </a:t>
            </a:r>
            <a:endParaRPr lang="en-US" sz="1600" dirty="0"/>
          </a:p>
        </p:txBody>
      </p:sp>
      <p:pic>
        <p:nvPicPr>
          <p:cNvPr id="3" name="Picture 2" descr="Screen Shot 2020-08-14 at 12.35.00 AM (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341253" y="621147"/>
            <a:ext cx="5275678" cy="5709784"/>
          </a:xfrm>
          <a:prstGeom prst="rect">
            <a:avLst/>
          </a:prstGeom>
        </p:spPr>
      </p:pic>
    </p:spTree>
    <p:extLst>
      <p:ext uri="{BB962C8B-B14F-4D97-AF65-F5344CB8AC3E}">
        <p14:creationId xmlns:p14="http://schemas.microsoft.com/office/powerpoint/2010/main" val="280758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70DED-E942-4274-A5C5-61D0403EDC64}"/>
              </a:ext>
            </a:extLst>
          </p:cNvPr>
          <p:cNvSpPr>
            <a:spLocks noGrp="1"/>
          </p:cNvSpPr>
          <p:nvPr>
            <p:ph type="title"/>
          </p:nvPr>
        </p:nvSpPr>
        <p:spPr>
          <a:xfrm>
            <a:off x="533400" y="838200"/>
            <a:ext cx="2785304" cy="990601"/>
          </a:xfrm>
        </p:spPr>
        <p:txBody>
          <a:bodyPr>
            <a:normAutofit fontScale="90000"/>
          </a:bodyPr>
          <a:lstStyle/>
          <a:p>
            <a:r>
              <a:rPr lang="en-US" sz="3300" b="0" dirty="0"/>
              <a:t>Active buzzer system output</a:t>
            </a:r>
          </a:p>
        </p:txBody>
      </p:sp>
      <p:sp>
        <p:nvSpPr>
          <p:cNvPr id="7" name="Text Placeholder 6">
            <a:extLst>
              <a:ext uri="{FF2B5EF4-FFF2-40B4-BE49-F238E27FC236}">
                <a16:creationId xmlns="" xmlns:a16="http://schemas.microsoft.com/office/drawing/2014/main" id="{FADDAB32-E602-42AB-85E5-81A683738955}"/>
              </a:ext>
            </a:extLst>
          </p:cNvPr>
          <p:cNvSpPr>
            <a:spLocks noGrp="1"/>
          </p:cNvSpPr>
          <p:nvPr>
            <p:ph type="body" sz="half" idx="2"/>
          </p:nvPr>
        </p:nvSpPr>
        <p:spPr>
          <a:xfrm>
            <a:off x="685800" y="2286000"/>
            <a:ext cx="2667000" cy="3657600"/>
          </a:xfrm>
        </p:spPr>
        <p:txBody>
          <a:bodyPr>
            <a:normAutofit fontScale="92500" lnSpcReduction="20000"/>
          </a:bodyPr>
          <a:lstStyle/>
          <a:p>
            <a:pPr algn="l"/>
            <a:r>
              <a:rPr lang="en-US" dirty="0"/>
              <a:t>The screenshot should show: </a:t>
            </a:r>
          </a:p>
          <a:p>
            <a:pPr algn="l"/>
            <a:r>
              <a:rPr lang="en-US" dirty="0"/>
              <a:t>1. “Motion detected” message</a:t>
            </a:r>
          </a:p>
          <a:p>
            <a:pPr algn="l"/>
            <a:r>
              <a:rPr lang="en-US" dirty="0"/>
              <a:t>2. Interruption source</a:t>
            </a:r>
          </a:p>
          <a:p>
            <a:pPr algn="l"/>
            <a:r>
              <a:rPr lang="en-US" dirty="0"/>
              <a:t>3. “Motion stopped” </a:t>
            </a:r>
            <a:r>
              <a:rPr lang="en-US" dirty="0" smtClean="0"/>
              <a:t>message</a:t>
            </a:r>
          </a:p>
          <a:p>
            <a:pPr algn="l"/>
            <a:endParaRPr lang="en-US" dirty="0"/>
          </a:p>
          <a:p>
            <a:pPr algn="l"/>
            <a:r>
              <a:rPr lang="en-US" dirty="0" smtClean="0"/>
              <a:t>This is the code to run the alarm system using 2 buzzers. Output window also shows the motion detected and alarm buzzer triggered.</a:t>
            </a:r>
            <a:endParaRPr lang="en-US" dirty="0"/>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3886200" y="381000"/>
            <a:ext cx="4572000" cy="5867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139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914400" y="609600"/>
            <a:ext cx="3276600" cy="838200"/>
          </a:xfrm>
        </p:spPr>
        <p:txBody>
          <a:bodyPr>
            <a:normAutofit fontScale="90000"/>
          </a:bodyPr>
          <a:lstStyle/>
          <a:p>
            <a:r>
              <a:rPr lang="en-US" sz="3300" b="0" dirty="0" smtClean="0"/>
              <a:t/>
            </a:r>
            <a:br>
              <a:rPr lang="en-US" sz="3300" b="0" dirty="0" smtClean="0"/>
            </a:br>
            <a:r>
              <a:rPr lang="en-US" sz="3300" b="0" dirty="0" smtClean="0"/>
              <a:t/>
            </a:r>
            <a:br>
              <a:rPr lang="en-US" sz="3300" b="0" dirty="0" smtClean="0"/>
            </a:br>
            <a:r>
              <a:rPr lang="en-US" sz="3300" b="0" dirty="0"/>
              <a:t/>
            </a:r>
            <a:br>
              <a:rPr lang="en-US" sz="3300" b="0" dirty="0"/>
            </a:br>
            <a:r>
              <a:rPr lang="en-US" sz="2700" b="0" dirty="0" smtClean="0"/>
              <a:t/>
            </a:r>
            <a:br>
              <a:rPr lang="en-US" sz="2700" b="0" dirty="0" smtClean="0"/>
            </a:br>
            <a:r>
              <a:rPr lang="en-US" sz="2700" dirty="0" smtClean="0"/>
              <a:t>Asymmetric </a:t>
            </a:r>
            <a:r>
              <a:rPr lang="en-US" sz="2700" dirty="0"/>
              <a:t>Key </a:t>
            </a:r>
            <a:r>
              <a:rPr lang="en-US" sz="2700" dirty="0" smtClean="0"/>
              <a:t/>
            </a:r>
            <a:br>
              <a:rPr lang="en-US" sz="2700" dirty="0" smtClean="0"/>
            </a:br>
            <a:r>
              <a:rPr lang="en-US" sz="2700" dirty="0" smtClean="0"/>
              <a:t>File Encryption</a:t>
            </a:r>
            <a:endParaRPr lang="en-US" sz="2700" b="0" dirty="0"/>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4800600" y="685800"/>
            <a:ext cx="3124200" cy="914400"/>
          </a:xfrm>
        </p:spPr>
        <p:txBody>
          <a:bodyPr>
            <a:normAutofit fontScale="85000" lnSpcReduction="10000"/>
          </a:bodyPr>
          <a:lstStyle/>
          <a:p>
            <a:pPr algn="l"/>
            <a:r>
              <a:rPr lang="en-US" dirty="0"/>
              <a:t>The screenshot </a:t>
            </a:r>
            <a:r>
              <a:rPr lang="en-US" dirty="0" smtClean="0"/>
              <a:t>show</a:t>
            </a:r>
            <a:r>
              <a:rPr lang="en-US" dirty="0"/>
              <a:t>:</a:t>
            </a:r>
          </a:p>
          <a:p>
            <a:pPr marL="285750" indent="-285750" algn="l">
              <a:buFont typeface="Arial" panose="020B0604020202020204" pitchFamily="34" charset="0"/>
              <a:buChar char="•"/>
            </a:pPr>
            <a:r>
              <a:rPr lang="en-US" dirty="0"/>
              <a:t>content of the plaintext file</a:t>
            </a:r>
          </a:p>
          <a:p>
            <a:pPr marL="285750" indent="-285750" algn="l">
              <a:buFont typeface="Arial" panose="020B0604020202020204" pitchFamily="34" charset="0"/>
              <a:buChar char="•"/>
            </a:pPr>
            <a:r>
              <a:rPr lang="en-US" dirty="0"/>
              <a:t>content of the encrypted file</a:t>
            </a:r>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1371600" y="2819400"/>
            <a:ext cx="6588382" cy="35046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85800" y="1828800"/>
            <a:ext cx="7820846" cy="646331"/>
          </a:xfrm>
          <a:prstGeom prst="rect">
            <a:avLst/>
          </a:prstGeom>
          <a:noFill/>
        </p:spPr>
        <p:txBody>
          <a:bodyPr wrap="none" rtlCol="0">
            <a:spAutoFit/>
          </a:bodyPr>
          <a:lstStyle/>
          <a:p>
            <a:r>
              <a:rPr lang="en-US" dirty="0" smtClean="0"/>
              <a:t>This exercise uses the GPG tool to encrypt the plain text file and show</a:t>
            </a:r>
          </a:p>
          <a:p>
            <a:r>
              <a:rPr lang="en-US" dirty="0" smtClean="0"/>
              <a:t>the content of the encrypted file </a:t>
            </a:r>
            <a:r>
              <a:rPr lang="en-US" dirty="0" err="1" smtClean="0"/>
              <a:t>testfile.txt.gpg</a:t>
            </a:r>
            <a:r>
              <a:rPr lang="en-US" dirty="0" smtClean="0"/>
              <a:t> is not readable.</a:t>
            </a:r>
            <a:endParaRPr lang="en-US" dirty="0"/>
          </a:p>
        </p:txBody>
      </p:sp>
    </p:spTree>
    <p:extLst>
      <p:ext uri="{BB962C8B-B14F-4D97-AF65-F5344CB8AC3E}">
        <p14:creationId xmlns:p14="http://schemas.microsoft.com/office/powerpoint/2010/main" val="817421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685800" y="762000"/>
            <a:ext cx="3429000" cy="533399"/>
          </a:xfrm>
        </p:spPr>
        <p:txBody>
          <a:bodyPr>
            <a:normAutofit fontScale="90000"/>
          </a:bodyPr>
          <a:lstStyle/>
          <a:p>
            <a:r>
              <a:rPr lang="en-US" sz="3300" b="0" dirty="0"/>
              <a:t>File decryption</a:t>
            </a:r>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4495800" y="838200"/>
            <a:ext cx="4191000" cy="2514600"/>
          </a:xfrm>
        </p:spPr>
        <p:txBody>
          <a:bodyPr>
            <a:normAutofit fontScale="85000" lnSpcReduction="20000"/>
          </a:bodyPr>
          <a:lstStyle/>
          <a:p>
            <a:pPr algn="l"/>
            <a:r>
              <a:rPr lang="en-US" sz="1600" dirty="0"/>
              <a:t>The screenshot </a:t>
            </a:r>
            <a:r>
              <a:rPr lang="en-US" sz="1600" dirty="0" smtClean="0"/>
              <a:t>show</a:t>
            </a:r>
            <a:r>
              <a:rPr lang="en-US" sz="1600" dirty="0"/>
              <a:t>: </a:t>
            </a:r>
          </a:p>
          <a:p>
            <a:pPr algn="l"/>
            <a:r>
              <a:rPr lang="en-US" sz="1600" dirty="0"/>
              <a:t>1. the single encrypted file being listed</a:t>
            </a:r>
          </a:p>
          <a:p>
            <a:pPr algn="l"/>
            <a:r>
              <a:rPr lang="en-US" sz="1600" dirty="0"/>
              <a:t>2. the decrypting process</a:t>
            </a:r>
          </a:p>
          <a:p>
            <a:pPr algn="l"/>
            <a:r>
              <a:rPr lang="en-US" sz="1600" dirty="0"/>
              <a:t>3. both the encrypted file and the original plaintext file being listed</a:t>
            </a:r>
            <a:r>
              <a:rPr lang="en-US" sz="1600" dirty="0" smtClean="0"/>
              <a:t>.</a:t>
            </a:r>
          </a:p>
          <a:p>
            <a:pPr algn="l"/>
            <a:endParaRPr lang="en-US" sz="1600" dirty="0"/>
          </a:p>
          <a:p>
            <a:pPr algn="l"/>
            <a:r>
              <a:rPr lang="en-US" sz="1600" dirty="0" smtClean="0"/>
              <a:t>Right image shows that GPG tool decrypts the file and also the content of the decrypted file is readable. </a:t>
            </a:r>
          </a:p>
          <a:p>
            <a:pPr algn="l"/>
            <a:r>
              <a:rPr lang="en-US" sz="1600" dirty="0" smtClean="0"/>
              <a:t>Left image shows the process of shredding a file digitally. </a:t>
            </a:r>
            <a:endParaRPr lang="en-US" sz="1600" dirty="0"/>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1905000"/>
            <a:ext cx="3446721" cy="4634986"/>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cstate="email">
            <a:extLst>
              <a:ext uri="{28A0092B-C50C-407E-A947-70E740481C1C}">
                <a14:useLocalDpi xmlns:a14="http://schemas.microsoft.com/office/drawing/2010/main"/>
              </a:ext>
            </a:extLst>
          </a:blip>
          <a:srcRect/>
          <a:stretch/>
        </p:blipFill>
        <p:spPr bwMode="auto">
          <a:xfrm>
            <a:off x="4343400" y="3581400"/>
            <a:ext cx="4348555" cy="2911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400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381000" y="304800"/>
            <a:ext cx="8305800" cy="914400"/>
          </a:xfrm>
        </p:spPr>
        <p:txBody>
          <a:bodyPr>
            <a:normAutofit fontScale="90000"/>
          </a:bodyPr>
          <a:lstStyle/>
          <a:p>
            <a:r>
              <a:rPr lang="en-US" sz="3300" b="0" dirty="0"/>
              <a:t>Password Policy Enforcement</a:t>
            </a:r>
            <a:r>
              <a:rPr lang="en-US" sz="3200" dirty="0"/>
              <a:t/>
            </a:r>
            <a:br>
              <a:rPr lang="en-US" sz="3200" dirty="0"/>
            </a:br>
            <a:r>
              <a:rPr lang="en-US" sz="3300" b="0" dirty="0" smtClean="0"/>
              <a:t>Account </a:t>
            </a:r>
            <a:r>
              <a:rPr lang="en-US" sz="3300" b="0" dirty="0"/>
              <a:t>lockout screen</a:t>
            </a:r>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6705600" y="1524000"/>
            <a:ext cx="2133600" cy="4572000"/>
          </a:xfrm>
        </p:spPr>
        <p:txBody>
          <a:bodyPr>
            <a:normAutofit/>
          </a:bodyPr>
          <a:lstStyle/>
          <a:p>
            <a:pPr algn="l"/>
            <a:r>
              <a:rPr lang="en-US" dirty="0"/>
              <a:t>The screenshot </a:t>
            </a:r>
            <a:r>
              <a:rPr lang="en-US" dirty="0" smtClean="0"/>
              <a:t>show </a:t>
            </a:r>
            <a:r>
              <a:rPr lang="en-US" dirty="0"/>
              <a:t>the “Account locked out due to x failed logins” message</a:t>
            </a:r>
            <a:r>
              <a:rPr lang="en-US" dirty="0" smtClean="0"/>
              <a:t>.</a:t>
            </a:r>
          </a:p>
          <a:p>
            <a:pPr algn="l"/>
            <a:endParaRPr lang="en-US" dirty="0"/>
          </a:p>
          <a:p>
            <a:pPr algn="l"/>
            <a:r>
              <a:rPr lang="en-US" dirty="0" smtClean="0"/>
              <a:t>This exercise practices control of enforcing a lockout policy to minimize attack surface of brute force attack.</a:t>
            </a:r>
            <a:endParaRPr lang="en-US" dirty="0"/>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533400" y="1524000"/>
            <a:ext cx="5928042" cy="46313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625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079545" cy="630922"/>
          </a:xfrm>
        </p:spPr>
        <p:txBody>
          <a:bodyPr/>
          <a:lstStyle/>
          <a:p>
            <a:r>
              <a:rPr lang="en-US" dirty="0" smtClean="0"/>
              <a:t>Conclusion</a:t>
            </a:r>
            <a:endParaRPr lang="en-US" dirty="0"/>
          </a:p>
        </p:txBody>
      </p:sp>
      <p:sp>
        <p:nvSpPr>
          <p:cNvPr id="3" name="Text Placeholder 2"/>
          <p:cNvSpPr>
            <a:spLocks noGrp="1"/>
          </p:cNvSpPr>
          <p:nvPr>
            <p:ph type="body" sz="half" idx="2"/>
          </p:nvPr>
        </p:nvSpPr>
        <p:spPr>
          <a:xfrm>
            <a:off x="762000" y="1371600"/>
            <a:ext cx="7620000" cy="4495800"/>
          </a:xfrm>
        </p:spPr>
        <p:txBody>
          <a:bodyPr/>
          <a:lstStyle/>
          <a:p>
            <a:pPr algn="l"/>
            <a:r>
              <a:rPr lang="en-US" sz="1400" dirty="0" smtClean="0"/>
              <a:t>The exercises provide excellent learning opportunities around different aspects of information security.  </a:t>
            </a:r>
          </a:p>
          <a:p>
            <a:pPr algn="l"/>
            <a:r>
              <a:rPr lang="en-US" sz="1400" dirty="0" smtClean="0"/>
              <a:t>By building a light control system I have learned to use different interface to program in Python language that controls the electronic equipment that transfer information and also improved programming skills. </a:t>
            </a:r>
          </a:p>
          <a:p>
            <a:pPr algn="l"/>
            <a:r>
              <a:rPr lang="en-US" sz="1400" dirty="0" smtClean="0"/>
              <a:t>Running vulnerability assessment allows how industry prioritize vulnerabilities.  </a:t>
            </a:r>
          </a:p>
          <a:p>
            <a:pPr algn="l" fontAlgn="t"/>
            <a:r>
              <a:rPr lang="en-US" sz="1400" dirty="0" smtClean="0"/>
              <a:t>Being able to configure </a:t>
            </a:r>
            <a:r>
              <a:rPr lang="en-US" sz="1400" dirty="0" err="1" smtClean="0"/>
              <a:t>stateful</a:t>
            </a:r>
            <a:r>
              <a:rPr lang="en-US" sz="1400" dirty="0" smtClean="0"/>
              <a:t> firewall that block ports is good practice as a system or network administrator. </a:t>
            </a:r>
          </a:p>
          <a:p>
            <a:pPr algn="l" fontAlgn="t"/>
            <a:r>
              <a:rPr lang="en-US" sz="1400" dirty="0" smtClean="0"/>
              <a:t>Understand Multi</a:t>
            </a:r>
            <a:r>
              <a:rPr lang="en-US" sz="1400" dirty="0"/>
              <a:t>-factor </a:t>
            </a:r>
            <a:r>
              <a:rPr lang="en-US" sz="1400" dirty="0" smtClean="0"/>
              <a:t>Authentication using Google Authenticator is good way to harden the security. </a:t>
            </a:r>
            <a:endParaRPr lang="en-US" sz="1400" dirty="0"/>
          </a:p>
          <a:p>
            <a:pPr algn="l" fontAlgn="t"/>
            <a:r>
              <a:rPr lang="en-US" sz="1400" dirty="0" smtClean="0"/>
              <a:t>Writing Bring </a:t>
            </a:r>
            <a:r>
              <a:rPr lang="en-US" sz="1400" dirty="0"/>
              <a:t>Your Own Device Security </a:t>
            </a:r>
            <a:r>
              <a:rPr lang="en-US" sz="1400" dirty="0" smtClean="0"/>
              <a:t>Policy allows one to think of some gray areas when personal use of one’s equipment accessing company resources. </a:t>
            </a:r>
            <a:endParaRPr lang="en-US" sz="1400" dirty="0"/>
          </a:p>
          <a:p>
            <a:pPr algn="l" fontAlgn="t"/>
            <a:r>
              <a:rPr lang="en-US" sz="1400" dirty="0" smtClean="0"/>
              <a:t>Experience from building a home </a:t>
            </a:r>
            <a:r>
              <a:rPr lang="en-US" sz="1400" dirty="0"/>
              <a:t>security system with </a:t>
            </a:r>
            <a:r>
              <a:rPr lang="en-US" sz="1400" dirty="0" smtClean="0"/>
              <a:t>physical alarms provides ways to build other physical security implementation. </a:t>
            </a:r>
            <a:endParaRPr lang="en-US" sz="1400" dirty="0"/>
          </a:p>
          <a:p>
            <a:pPr algn="l" fontAlgn="t"/>
            <a:r>
              <a:rPr lang="en-US" sz="1400" dirty="0" smtClean="0"/>
              <a:t>Using asymmetric key to encrypt files provides extra layer security when transferring files over the internet.  </a:t>
            </a:r>
            <a:endParaRPr lang="en-US" sz="1400" dirty="0"/>
          </a:p>
          <a:p>
            <a:pPr algn="l"/>
            <a:endParaRPr lang="en-US" sz="1400" dirty="0"/>
          </a:p>
        </p:txBody>
      </p:sp>
    </p:spTree>
    <p:extLst>
      <p:ext uri="{BB962C8B-B14F-4D97-AF65-F5344CB8AC3E}">
        <p14:creationId xmlns:p14="http://schemas.microsoft.com/office/powerpoint/2010/main" val="206644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xmlns="" id="{1F2B4773-3207-44CC-B7AC-892B704982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46" name="Straight Connector 45">
              <a:extLst>
                <a:ext uri="{FF2B5EF4-FFF2-40B4-BE49-F238E27FC236}">
                  <a16:creationId xmlns:a16="http://schemas.microsoft.com/office/drawing/2014/main" xmlns="" id="{2B8267CA-A7A5-4E11-9D92-4EAC3DD3E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xmlns="" id="{E83D61B5-C6B4-4A4B-85AD-FEE7A5491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xmlns="" id="{A0B67FE4-688F-4497-8BFD-157613A69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xmlns="" id="{3BF5BE1A-9BAC-4581-A82B-FD8FE3159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xmlns="" id="{971E5644-6772-414A-8199-E30BFB02A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xmlns="" id="{E8246D50-BB0C-408E-93FD-7B8D63A7F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xmlns="" id="{AFBC5D22-68C1-44FB-8181-CB84ECAA8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xmlns="" id="{FB6D0FCE-FBDB-4655-A1A7-640B1E86B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xmlns="" id="{BC8157DF-FD90-4AD6-B803-3AC0ACD8E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xmlns="" id="{3548B067-9D63-4D21-92EF-CBC9E6338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7" name="Rectangle 56">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9" name="Rectangle 58">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Shape 74">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5386292" y="609600"/>
            <a:ext cx="3384742" cy="2227730"/>
          </a:xfrm>
        </p:spPr>
        <p:txBody>
          <a:bodyPr vert="horz" lIns="91440" tIns="45720" rIns="91440" bIns="45720" rtlCol="0" anchor="ctr">
            <a:normAutofit/>
          </a:bodyPr>
          <a:lstStyle/>
          <a:p>
            <a:pPr>
              <a:lnSpc>
                <a:spcPct val="90000"/>
              </a:lnSpc>
            </a:pPr>
            <a:r>
              <a:rPr lang="en-US" sz="3600" b="0" dirty="0">
                <a:solidFill>
                  <a:srgbClr val="FFFFFF"/>
                </a:solidFill>
              </a:rPr>
              <a:t>3-light Breadboard </a:t>
            </a:r>
            <a:r>
              <a:rPr lang="en-US" sz="3600" b="0" dirty="0" smtClean="0">
                <a:solidFill>
                  <a:srgbClr val="FFFFFF"/>
                </a:solidFill>
              </a:rPr>
              <a:t>Layout</a:t>
            </a:r>
            <a:endParaRPr lang="en-US" sz="3600" b="0" dirty="0">
              <a:solidFill>
                <a:srgbClr val="FFFFFF"/>
              </a:solidFill>
            </a:endParaRPr>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5386293" y="2837329"/>
            <a:ext cx="3384741" cy="3317938"/>
          </a:xfrm>
        </p:spPr>
        <p:txBody>
          <a:bodyPr vert="horz" lIns="91440" tIns="45720" rIns="91440" bIns="45720" rtlCol="0" anchor="t">
            <a:normAutofit lnSpcReduction="10000"/>
          </a:bodyPr>
          <a:lstStyle/>
          <a:p>
            <a:pPr algn="l">
              <a:buFont typeface="Wingdings 3" charset="2"/>
              <a:buChar char=""/>
            </a:pPr>
            <a:r>
              <a:rPr lang="en-US" dirty="0">
                <a:solidFill>
                  <a:srgbClr val="FFFFFF"/>
                </a:solidFill>
              </a:rPr>
              <a:t>The picture should show:</a:t>
            </a:r>
          </a:p>
          <a:p>
            <a:pPr marL="285750" indent="-285750" algn="l">
              <a:buFont typeface="Wingdings 3" charset="2"/>
              <a:buChar char=""/>
            </a:pPr>
            <a:r>
              <a:rPr lang="en-US" dirty="0">
                <a:solidFill>
                  <a:srgbClr val="FFFFFF"/>
                </a:solidFill>
              </a:rPr>
              <a:t>ESP32</a:t>
            </a:r>
          </a:p>
          <a:p>
            <a:pPr marL="285750" indent="-285750" algn="l">
              <a:buFont typeface="Wingdings 3" charset="2"/>
              <a:buChar char=""/>
            </a:pPr>
            <a:r>
              <a:rPr lang="en-US" dirty="0">
                <a:solidFill>
                  <a:srgbClr val="FFFFFF"/>
                </a:solidFill>
              </a:rPr>
              <a:t>Three LEDs</a:t>
            </a:r>
          </a:p>
          <a:p>
            <a:pPr marL="285750" indent="-285750" algn="l">
              <a:buFont typeface="Wingdings 3" charset="2"/>
              <a:buChar char=""/>
            </a:pPr>
            <a:r>
              <a:rPr lang="en-US" dirty="0">
                <a:solidFill>
                  <a:srgbClr val="FFFFFF"/>
                </a:solidFill>
              </a:rPr>
              <a:t>Three Resistors</a:t>
            </a:r>
          </a:p>
          <a:p>
            <a:pPr marL="285750" indent="-285750" algn="l">
              <a:buFont typeface="Wingdings 3" charset="2"/>
              <a:buChar char=""/>
            </a:pPr>
            <a:r>
              <a:rPr lang="en-US" dirty="0" smtClean="0">
                <a:solidFill>
                  <a:srgbClr val="FFFFFF"/>
                </a:solidFill>
              </a:rPr>
              <a:t>Wires</a:t>
            </a:r>
          </a:p>
          <a:p>
            <a:pPr marL="285750" indent="-285750" algn="l">
              <a:buFont typeface="Wingdings 3" charset="2"/>
              <a:buChar char=""/>
            </a:pPr>
            <a:endParaRPr lang="en-US" dirty="0">
              <a:solidFill>
                <a:srgbClr val="FFFFFF"/>
              </a:solidFill>
            </a:endParaRPr>
          </a:p>
          <a:p>
            <a:pPr marL="285750" indent="-285750" algn="l">
              <a:buFont typeface="Wingdings 3" charset="2"/>
              <a:buChar char=""/>
            </a:pPr>
            <a:endParaRPr lang="en-US" dirty="0" smtClean="0">
              <a:solidFill>
                <a:srgbClr val="FFFFFF"/>
              </a:solidFill>
            </a:endParaRPr>
          </a:p>
          <a:p>
            <a:pPr algn="l"/>
            <a:r>
              <a:rPr lang="en-US" dirty="0">
                <a:solidFill>
                  <a:srgbClr val="FFFFFF"/>
                </a:solidFill>
              </a:rPr>
              <a:t>As a challenge to add another LED light to </a:t>
            </a:r>
            <a:r>
              <a:rPr lang="en-US" dirty="0" smtClean="0">
                <a:solidFill>
                  <a:srgbClr val="FFFFFF"/>
                </a:solidFill>
              </a:rPr>
              <a:t>the Light </a:t>
            </a:r>
            <a:r>
              <a:rPr lang="en-US" smtClean="0">
                <a:solidFill>
                  <a:srgbClr val="FFFFFF"/>
                </a:solidFill>
              </a:rPr>
              <a:t>Control System</a:t>
            </a:r>
            <a:endParaRPr lang="en-US" dirty="0">
              <a:solidFill>
                <a:srgbClr val="FFFFFF"/>
              </a:solidFill>
            </a:endParaRPr>
          </a:p>
        </p:txBody>
      </p:sp>
      <p:pic>
        <p:nvPicPr>
          <p:cNvPr id="6" name="Picture Placeholder 2">
            <a:extLst>
              <a:ext uri="{FF2B5EF4-FFF2-40B4-BE49-F238E27FC236}">
                <a16:creationId xmlns:a16="http://schemas.microsoft.com/office/drawing/2014/main" xmlns="" id="{9507C481-C6C4-4060-A142-E1C153C3B32D}"/>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250956" y="2035661"/>
            <a:ext cx="3547802" cy="2024677"/>
          </a:xfrm>
          <a:prstGeom prst="rect">
            <a:avLst/>
          </a:prstGeom>
        </p:spPr>
      </p:pic>
      <p:sp>
        <p:nvSpPr>
          <p:cNvPr id="26" name="Title 1"/>
          <p:cNvSpPr txBox="1">
            <a:spLocks/>
          </p:cNvSpPr>
          <p:nvPr/>
        </p:nvSpPr>
        <p:spPr>
          <a:xfrm>
            <a:off x="228600" y="762000"/>
            <a:ext cx="3352800" cy="47852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t>Challenges 1 </a:t>
            </a:r>
            <a:endParaRPr lang="en-US" dirty="0"/>
          </a:p>
        </p:txBody>
      </p:sp>
    </p:spTree>
    <p:extLst>
      <p:ext uri="{BB962C8B-B14F-4D97-AF65-F5344CB8AC3E}">
        <p14:creationId xmlns:p14="http://schemas.microsoft.com/office/powerpoint/2010/main" val="339732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762000" y="1600200"/>
            <a:ext cx="2286000" cy="609600"/>
          </a:xfrm>
        </p:spPr>
        <p:txBody>
          <a:bodyPr>
            <a:normAutofit fontScale="90000"/>
          </a:bodyPr>
          <a:lstStyle/>
          <a:p>
            <a:pPr algn="l"/>
            <a:r>
              <a:rPr lang="en-US" sz="2400" b="0" dirty="0"/>
              <a:t>3-light Control </a:t>
            </a:r>
            <a:r>
              <a:rPr lang="en-US" sz="2400" b="0" dirty="0" smtClean="0"/>
              <a:t/>
            </a:r>
            <a:br>
              <a:rPr lang="en-US" sz="2400" b="0" dirty="0" smtClean="0"/>
            </a:br>
            <a:r>
              <a:rPr lang="en-US" sz="2400" b="0" dirty="0" smtClean="0"/>
              <a:t>Web </a:t>
            </a:r>
            <a:r>
              <a:rPr lang="en-US" sz="2400" b="0" dirty="0" smtClean="0"/>
              <a:t>Interface</a:t>
            </a:r>
            <a:endParaRPr lang="en-US" sz="2400" b="0" dirty="0"/>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609600" y="2514600"/>
            <a:ext cx="2971800" cy="3581400"/>
          </a:xfrm>
        </p:spPr>
        <p:txBody>
          <a:bodyPr>
            <a:normAutofit/>
          </a:bodyPr>
          <a:lstStyle/>
          <a:p>
            <a:pPr algn="l"/>
            <a:r>
              <a:rPr lang="en-US" dirty="0"/>
              <a:t>The screenshot </a:t>
            </a:r>
            <a:r>
              <a:rPr lang="en-US" dirty="0" smtClean="0"/>
              <a:t>shows </a:t>
            </a:r>
            <a:r>
              <a:rPr lang="en-US" dirty="0"/>
              <a:t>three sets of buttons to control three lights</a:t>
            </a:r>
            <a:r>
              <a:rPr lang="en-US" dirty="0" smtClean="0"/>
              <a:t>.</a:t>
            </a:r>
          </a:p>
          <a:p>
            <a:pPr algn="l"/>
            <a:endParaRPr lang="en-US" dirty="0"/>
          </a:p>
          <a:p>
            <a:pPr algn="l"/>
            <a:r>
              <a:rPr lang="en-US" dirty="0" smtClean="0"/>
              <a:t>When pressing the On button on the phone or computer browsers the lights on the breadboard lit up as picture shows.</a:t>
            </a:r>
            <a:endParaRPr lang="en-US" dirty="0"/>
          </a:p>
        </p:txBody>
      </p:sp>
      <p:pic>
        <p:nvPicPr>
          <p:cNvPr id="3" name="Picture Placeholder 2">
            <a:extLst>
              <a:ext uri="{FF2B5EF4-FFF2-40B4-BE49-F238E27FC236}">
                <a16:creationId xmlns:a16="http://schemas.microsoft.com/office/drawing/2014/main" xmlns="" id="{4142DB9E-BC94-4C36-9AB0-FE38011E81FF}"/>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21895" t="30166" r="13617" b="14851"/>
          <a:stretch/>
        </p:blipFill>
        <p:spPr>
          <a:xfrm>
            <a:off x="4038600" y="457200"/>
            <a:ext cx="4740062" cy="5876245"/>
          </a:xfrm>
          <a:prstGeom prst="rect">
            <a:avLst/>
          </a:prstGeom>
        </p:spPr>
      </p:pic>
      <p:sp>
        <p:nvSpPr>
          <p:cNvPr id="5" name="Title 1"/>
          <p:cNvSpPr txBox="1">
            <a:spLocks/>
          </p:cNvSpPr>
          <p:nvPr/>
        </p:nvSpPr>
        <p:spPr>
          <a:xfrm>
            <a:off x="228600" y="762000"/>
            <a:ext cx="3352800" cy="47852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t>Challenges 1 </a:t>
            </a:r>
            <a:endParaRPr lang="en-US" dirty="0"/>
          </a:p>
        </p:txBody>
      </p:sp>
    </p:spTree>
    <p:extLst>
      <p:ext uri="{BB962C8B-B14F-4D97-AF65-F5344CB8AC3E}">
        <p14:creationId xmlns:p14="http://schemas.microsoft.com/office/powerpoint/2010/main" val="1322499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70DED-E942-4274-A5C5-61D0403EDC64}"/>
              </a:ext>
            </a:extLst>
          </p:cNvPr>
          <p:cNvSpPr>
            <a:spLocks noGrp="1"/>
          </p:cNvSpPr>
          <p:nvPr>
            <p:ph type="title"/>
          </p:nvPr>
        </p:nvSpPr>
        <p:spPr>
          <a:xfrm>
            <a:off x="533400" y="1219200"/>
            <a:ext cx="2556704" cy="685800"/>
          </a:xfrm>
        </p:spPr>
        <p:txBody>
          <a:bodyPr>
            <a:noAutofit/>
          </a:bodyPr>
          <a:lstStyle/>
          <a:p>
            <a:r>
              <a:rPr lang="en-US" sz="2000" b="0" dirty="0"/>
              <a:t>Two-alarm </a:t>
            </a:r>
            <a:r>
              <a:rPr lang="en-US" sz="2000" b="0" dirty="0" smtClean="0"/>
              <a:t/>
            </a:r>
            <a:br>
              <a:rPr lang="en-US" sz="2000" b="0" dirty="0" smtClean="0"/>
            </a:br>
            <a:r>
              <a:rPr lang="en-US" sz="2000" b="0" dirty="0" smtClean="0"/>
              <a:t>breadboard </a:t>
            </a:r>
            <a:r>
              <a:rPr lang="en-US" sz="2000" b="0" dirty="0" smtClean="0"/>
              <a:t>layout</a:t>
            </a:r>
            <a:endParaRPr lang="en-US" sz="2000" b="0" dirty="0"/>
          </a:p>
        </p:txBody>
      </p:sp>
      <p:sp>
        <p:nvSpPr>
          <p:cNvPr id="7" name="Text Placeholder 6">
            <a:extLst>
              <a:ext uri="{FF2B5EF4-FFF2-40B4-BE49-F238E27FC236}">
                <a16:creationId xmlns="" xmlns:a16="http://schemas.microsoft.com/office/drawing/2014/main" id="{FADDAB32-E602-42AB-85E5-81A683738955}"/>
              </a:ext>
            </a:extLst>
          </p:cNvPr>
          <p:cNvSpPr>
            <a:spLocks noGrp="1"/>
          </p:cNvSpPr>
          <p:nvPr>
            <p:ph type="body" sz="half" idx="2"/>
          </p:nvPr>
        </p:nvSpPr>
        <p:spPr>
          <a:xfrm>
            <a:off x="533400" y="2057400"/>
            <a:ext cx="2514600" cy="4191000"/>
          </a:xfrm>
        </p:spPr>
        <p:txBody>
          <a:bodyPr>
            <a:normAutofit/>
          </a:bodyPr>
          <a:lstStyle/>
          <a:p>
            <a:pPr algn="l"/>
            <a:r>
              <a:rPr lang="en-US" sz="1600" dirty="0"/>
              <a:t>The picture </a:t>
            </a:r>
            <a:r>
              <a:rPr lang="en-US" sz="1600" dirty="0" smtClean="0"/>
              <a:t>show</a:t>
            </a:r>
            <a:r>
              <a:rPr lang="en-US" sz="1600" dirty="0"/>
              <a:t>:</a:t>
            </a:r>
          </a:p>
          <a:p>
            <a:pPr marL="285750" indent="-285750" algn="l">
              <a:buFont typeface="Arial" panose="020B0604020202020204" pitchFamily="34" charset="0"/>
              <a:buChar char="•"/>
            </a:pPr>
            <a:r>
              <a:rPr lang="en-US" sz="1600" dirty="0"/>
              <a:t>ESP32 </a:t>
            </a:r>
          </a:p>
          <a:p>
            <a:pPr marL="285750" indent="-285750" algn="l">
              <a:buFont typeface="Arial" panose="020B0604020202020204" pitchFamily="34" charset="0"/>
              <a:buChar char="•"/>
            </a:pPr>
            <a:r>
              <a:rPr lang="en-US" sz="1600" dirty="0"/>
              <a:t>Active buzzer</a:t>
            </a:r>
          </a:p>
          <a:p>
            <a:pPr marL="285750" indent="-285750" algn="l">
              <a:buFont typeface="Arial" panose="020B0604020202020204" pitchFamily="34" charset="0"/>
              <a:buChar char="•"/>
            </a:pPr>
            <a:r>
              <a:rPr lang="en-US" sz="1600" dirty="0"/>
              <a:t>Passive buzzer</a:t>
            </a:r>
          </a:p>
          <a:p>
            <a:pPr marL="285750" indent="-285750" algn="l">
              <a:buFont typeface="Arial" panose="020B0604020202020204" pitchFamily="34" charset="0"/>
              <a:buChar char="•"/>
            </a:pPr>
            <a:r>
              <a:rPr lang="en-US" sz="1600" dirty="0"/>
              <a:t>One or two motion sensors</a:t>
            </a:r>
          </a:p>
          <a:p>
            <a:pPr marL="285750" indent="-285750" algn="l">
              <a:buFont typeface="Arial" panose="020B0604020202020204" pitchFamily="34" charset="0"/>
              <a:buChar char="•"/>
            </a:pPr>
            <a:r>
              <a:rPr lang="en-US" sz="1600" dirty="0" smtClean="0"/>
              <a:t>Wires</a:t>
            </a:r>
          </a:p>
          <a:p>
            <a:pPr marL="285750" indent="-285750" algn="l">
              <a:buFont typeface="Arial" panose="020B0604020202020204" pitchFamily="34" charset="0"/>
              <a:buChar char="•"/>
            </a:pPr>
            <a:endParaRPr lang="en-US" sz="1600" dirty="0"/>
          </a:p>
          <a:p>
            <a:pPr algn="l"/>
            <a:r>
              <a:rPr lang="en-US" sz="1600" dirty="0" smtClean="0"/>
              <a:t>The challenge is to add another motion sensor to detect motions and next slide shows the modified codes to run the project.</a:t>
            </a:r>
            <a:endParaRPr lang="en-US" sz="1600" dirty="0"/>
          </a:p>
        </p:txBody>
      </p:sp>
      <p:pic>
        <p:nvPicPr>
          <p:cNvPr id="3" name="Picture 2" descr="Screen Shot 2020-08-14 at 12.38.39 AM (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1400" y="609600"/>
            <a:ext cx="4419600" cy="5688703"/>
          </a:xfrm>
          <a:prstGeom prst="rect">
            <a:avLst/>
          </a:prstGeom>
        </p:spPr>
      </p:pic>
      <p:sp>
        <p:nvSpPr>
          <p:cNvPr id="5" name="Title 1"/>
          <p:cNvSpPr txBox="1">
            <a:spLocks/>
          </p:cNvSpPr>
          <p:nvPr/>
        </p:nvSpPr>
        <p:spPr>
          <a:xfrm>
            <a:off x="228600" y="533400"/>
            <a:ext cx="3276600" cy="47852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t>Challenges 2</a:t>
            </a:r>
            <a:endParaRPr lang="en-US" dirty="0"/>
          </a:p>
        </p:txBody>
      </p:sp>
    </p:spTree>
    <p:extLst>
      <p:ext uri="{BB962C8B-B14F-4D97-AF65-F5344CB8AC3E}">
        <p14:creationId xmlns:p14="http://schemas.microsoft.com/office/powerpoint/2010/main" val="348600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70DED-E942-4274-A5C5-61D0403EDC64}"/>
              </a:ext>
            </a:extLst>
          </p:cNvPr>
          <p:cNvSpPr>
            <a:spLocks noGrp="1"/>
          </p:cNvSpPr>
          <p:nvPr>
            <p:ph type="title"/>
          </p:nvPr>
        </p:nvSpPr>
        <p:spPr>
          <a:xfrm>
            <a:off x="457200" y="1066800"/>
            <a:ext cx="2819400" cy="1066800"/>
          </a:xfrm>
        </p:spPr>
        <p:txBody>
          <a:bodyPr>
            <a:normAutofit fontScale="90000"/>
          </a:bodyPr>
          <a:lstStyle/>
          <a:p>
            <a:r>
              <a:rPr lang="en-US" sz="3300" b="0" dirty="0"/>
              <a:t>Two-alarm system output </a:t>
            </a:r>
          </a:p>
        </p:txBody>
      </p:sp>
      <p:sp>
        <p:nvSpPr>
          <p:cNvPr id="7" name="Text Placeholder 6">
            <a:extLst>
              <a:ext uri="{FF2B5EF4-FFF2-40B4-BE49-F238E27FC236}">
                <a16:creationId xmlns="" xmlns:a16="http://schemas.microsoft.com/office/drawing/2014/main" id="{FADDAB32-E602-42AB-85E5-81A683738955}"/>
              </a:ext>
            </a:extLst>
          </p:cNvPr>
          <p:cNvSpPr>
            <a:spLocks noGrp="1"/>
          </p:cNvSpPr>
          <p:nvPr>
            <p:ph type="body" sz="half" idx="2"/>
          </p:nvPr>
        </p:nvSpPr>
        <p:spPr>
          <a:xfrm>
            <a:off x="685800" y="2209800"/>
            <a:ext cx="2895600" cy="4038600"/>
          </a:xfrm>
        </p:spPr>
        <p:txBody>
          <a:bodyPr>
            <a:normAutofit fontScale="85000" lnSpcReduction="10000"/>
          </a:bodyPr>
          <a:lstStyle/>
          <a:p>
            <a:pPr algn="l"/>
            <a:r>
              <a:rPr lang="en-US" dirty="0" smtClean="0"/>
              <a:t>Modification to the codes to add another motion sensor.</a:t>
            </a:r>
          </a:p>
          <a:p>
            <a:pPr algn="l"/>
            <a:endParaRPr lang="en-US" dirty="0" smtClean="0"/>
          </a:p>
          <a:p>
            <a:pPr algn="l"/>
            <a:r>
              <a:rPr lang="en-US" dirty="0" smtClean="0"/>
              <a:t>Lined 14 shows Pin 25 was used for the other motion sensor.</a:t>
            </a:r>
          </a:p>
          <a:p>
            <a:pPr algn="l"/>
            <a:endParaRPr lang="en-US" dirty="0"/>
          </a:p>
          <a:p>
            <a:pPr algn="l"/>
            <a:r>
              <a:rPr lang="en-US" dirty="0" smtClean="0"/>
              <a:t>Line 25 to 28 to indicate which sensor was activated and triggered the buzzer.</a:t>
            </a:r>
          </a:p>
          <a:p>
            <a:endParaRPr lang="en-US" dirty="0"/>
          </a:p>
          <a:p>
            <a:pPr algn="l"/>
            <a:r>
              <a:rPr lang="en-US" dirty="0"/>
              <a:t>1. “</a:t>
            </a:r>
            <a:r>
              <a:rPr lang="en-US" dirty="0" err="1"/>
              <a:t>xxxxx</a:t>
            </a:r>
            <a:r>
              <a:rPr lang="en-US" dirty="0"/>
              <a:t> Motion detected” messages</a:t>
            </a:r>
          </a:p>
          <a:p>
            <a:pPr algn="l"/>
            <a:r>
              <a:rPr lang="en-US" dirty="0"/>
              <a:t>2. Interruption sources</a:t>
            </a:r>
          </a:p>
          <a:p>
            <a:pPr algn="l"/>
            <a:r>
              <a:rPr lang="en-US" dirty="0"/>
              <a:t>3. “</a:t>
            </a:r>
            <a:r>
              <a:rPr lang="en-US" dirty="0" err="1"/>
              <a:t>xxxxx</a:t>
            </a:r>
            <a:r>
              <a:rPr lang="en-US" dirty="0"/>
              <a:t> Motion stopped” messages</a:t>
            </a:r>
          </a:p>
        </p:txBody>
      </p:sp>
      <p:pic>
        <p:nvPicPr>
          <p:cNvPr id="8" name="Picture 7"/>
          <p:cNvPicPr/>
          <p:nvPr/>
        </p:nvPicPr>
        <p:blipFill rotWithShape="1">
          <a:blip r:embed="rId2" cstate="email">
            <a:extLst>
              <a:ext uri="{28A0092B-C50C-407E-A947-70E740481C1C}">
                <a14:useLocalDpi xmlns:a14="http://schemas.microsoft.com/office/drawing/2010/main"/>
              </a:ext>
            </a:extLst>
          </a:blip>
          <a:srcRect/>
          <a:stretch/>
        </p:blipFill>
        <p:spPr bwMode="auto">
          <a:xfrm>
            <a:off x="3886200" y="304800"/>
            <a:ext cx="4482881" cy="423905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3886200" y="4463780"/>
            <a:ext cx="4491009" cy="1887761"/>
          </a:xfrm>
          <a:prstGeom prst="rect">
            <a:avLst/>
          </a:prstGeom>
          <a:ln>
            <a:noFill/>
          </a:ln>
          <a:extLst>
            <a:ext uri="{53640926-AAD7-44d8-BBD7-CCE9431645EC}">
              <a14:shadowObscured xmlns:a14="http://schemas.microsoft.com/office/drawing/2010/main"/>
            </a:ext>
          </a:extLst>
        </p:spPr>
      </p:pic>
      <p:sp>
        <p:nvSpPr>
          <p:cNvPr id="9" name="Title 1"/>
          <p:cNvSpPr txBox="1">
            <a:spLocks/>
          </p:cNvSpPr>
          <p:nvPr/>
        </p:nvSpPr>
        <p:spPr>
          <a:xfrm>
            <a:off x="228600" y="533400"/>
            <a:ext cx="3276600" cy="47852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t>Challenges 2</a:t>
            </a:r>
            <a:endParaRPr lang="en-US" dirty="0"/>
          </a:p>
        </p:txBody>
      </p:sp>
    </p:spTree>
    <p:extLst>
      <p:ext uri="{BB962C8B-B14F-4D97-AF65-F5344CB8AC3E}">
        <p14:creationId xmlns:p14="http://schemas.microsoft.com/office/powerpoint/2010/main" val="278840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3962400" y="1600200"/>
            <a:ext cx="3505200" cy="1981200"/>
          </a:xfrm>
        </p:spPr>
        <p:txBody>
          <a:bodyPr vert="horz" lIns="91440" tIns="45720" rIns="91440" bIns="45720" rtlCol="0" anchor="t">
            <a:noAutofit/>
          </a:bodyPr>
          <a:lstStyle/>
          <a:p>
            <a:pPr algn="l">
              <a:lnSpc>
                <a:spcPct val="90000"/>
              </a:lnSpc>
            </a:pPr>
            <a:r>
              <a:rPr lang="en-US" sz="2000" b="0" dirty="0" smtClean="0"/>
              <a:t>This is a 2</a:t>
            </a:r>
            <a:r>
              <a:rPr lang="en-US" sz="2000" b="0" dirty="0"/>
              <a:t>-light Breadboard </a:t>
            </a:r>
            <a:r>
              <a:rPr lang="en-US" sz="2000" b="0" dirty="0" smtClean="0"/>
              <a:t>Layout that will be used to run a lighting system control remotely from a phone or computer browser via an URL </a:t>
            </a:r>
            <a:endParaRPr lang="en-US" sz="2000" b="0" dirty="0"/>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4191000" y="4191000"/>
            <a:ext cx="2417428" cy="1497011"/>
          </a:xfrm>
        </p:spPr>
        <p:txBody>
          <a:bodyPr vert="horz" lIns="91440" tIns="45720" rIns="91440" bIns="45720" rtlCol="0">
            <a:normAutofit fontScale="92500" lnSpcReduction="20000"/>
          </a:bodyPr>
          <a:lstStyle/>
          <a:p>
            <a:pPr algn="l">
              <a:buFont typeface="Wingdings 3" charset="2"/>
              <a:buChar char=""/>
            </a:pPr>
            <a:r>
              <a:rPr lang="en-US" dirty="0"/>
              <a:t>The picture </a:t>
            </a:r>
            <a:r>
              <a:rPr lang="en-US" dirty="0" smtClean="0"/>
              <a:t>show</a:t>
            </a:r>
            <a:r>
              <a:rPr lang="en-US" dirty="0"/>
              <a:t>:</a:t>
            </a:r>
          </a:p>
          <a:p>
            <a:pPr marL="285750" indent="-285750" algn="l">
              <a:buFont typeface="Wingdings 3" charset="2"/>
              <a:buChar char=""/>
            </a:pPr>
            <a:r>
              <a:rPr lang="en-US" dirty="0"/>
              <a:t>ESP32</a:t>
            </a:r>
          </a:p>
          <a:p>
            <a:pPr marL="285750" indent="-285750" algn="l">
              <a:buFont typeface="Wingdings 3" charset="2"/>
              <a:buChar char=""/>
            </a:pPr>
            <a:r>
              <a:rPr lang="en-US" dirty="0"/>
              <a:t>Two LEDs</a:t>
            </a:r>
          </a:p>
          <a:p>
            <a:pPr marL="285750" indent="-285750" algn="l">
              <a:buFont typeface="Wingdings 3" charset="2"/>
              <a:buChar char=""/>
            </a:pPr>
            <a:r>
              <a:rPr lang="en-US" dirty="0"/>
              <a:t>Two Resistors</a:t>
            </a:r>
          </a:p>
          <a:p>
            <a:pPr marL="285750" indent="-285750" algn="l">
              <a:buFont typeface="Wingdings 3" charset="2"/>
              <a:buChar char=""/>
            </a:pPr>
            <a:r>
              <a:rPr lang="en-US" dirty="0"/>
              <a:t>Wires</a:t>
            </a:r>
          </a:p>
        </p:txBody>
      </p:sp>
      <p:pic>
        <p:nvPicPr>
          <p:cNvPr id="3" name="Picture Placeholder 2">
            <a:extLst>
              <a:ext uri="{FF2B5EF4-FFF2-40B4-BE49-F238E27FC236}">
                <a16:creationId xmlns:a16="http://schemas.microsoft.com/office/drawing/2014/main" xmlns="" id="{403716BD-EF90-43B6-B03B-6C37C7DBA8BE}"/>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523408" y="1752600"/>
            <a:ext cx="3152376" cy="4288762"/>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p:cNvSpPr/>
          <p:nvPr/>
        </p:nvSpPr>
        <p:spPr>
          <a:xfrm>
            <a:off x="1295400" y="609600"/>
            <a:ext cx="6324600" cy="584776"/>
          </a:xfrm>
          <a:prstGeom prst="rect">
            <a:avLst/>
          </a:prstGeom>
        </p:spPr>
        <p:txBody>
          <a:bodyPr wrap="square">
            <a:spAutoFit/>
          </a:bodyPr>
          <a:lstStyle/>
          <a:p>
            <a:r>
              <a:rPr lang="en-US" sz="3200" dirty="0" smtClean="0"/>
              <a:t>Build A Light </a:t>
            </a:r>
            <a:r>
              <a:rPr lang="en-US" sz="3200" dirty="0"/>
              <a:t>Control System</a:t>
            </a:r>
          </a:p>
        </p:txBody>
      </p:sp>
    </p:spTree>
    <p:extLst>
      <p:ext uri="{BB962C8B-B14F-4D97-AF65-F5344CB8AC3E}">
        <p14:creationId xmlns:p14="http://schemas.microsoft.com/office/powerpoint/2010/main" val="222910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248400" cy="685800"/>
          </a:xfrm>
        </p:spPr>
        <p:txBody>
          <a:bodyPr/>
          <a:lstStyle/>
          <a:p>
            <a:r>
              <a:rPr lang="en-US" dirty="0" smtClean="0"/>
              <a:t>Career Skills Obtained</a:t>
            </a:r>
            <a:endParaRPr lang="en-US" dirty="0"/>
          </a:p>
        </p:txBody>
      </p:sp>
      <p:sp>
        <p:nvSpPr>
          <p:cNvPr id="3" name="Text Placeholder 2"/>
          <p:cNvSpPr>
            <a:spLocks noGrp="1"/>
          </p:cNvSpPr>
          <p:nvPr>
            <p:ph type="body" sz="half" idx="2"/>
          </p:nvPr>
        </p:nvSpPr>
        <p:spPr>
          <a:xfrm>
            <a:off x="1066800" y="1524000"/>
            <a:ext cx="6934199" cy="4419600"/>
          </a:xfrm>
        </p:spPr>
        <p:txBody>
          <a:bodyPr>
            <a:normAutofit fontScale="92500" lnSpcReduction="10000"/>
          </a:bodyPr>
          <a:lstStyle/>
          <a:p>
            <a:r>
              <a:rPr lang="en-US" dirty="0" smtClean="0"/>
              <a:t>Python </a:t>
            </a:r>
            <a:r>
              <a:rPr lang="en-US" dirty="0" smtClean="0"/>
              <a:t>programming </a:t>
            </a:r>
            <a:r>
              <a:rPr lang="en-US" dirty="0" smtClean="0"/>
              <a:t>knowledge with electrical engineering skills to control hardware</a:t>
            </a:r>
          </a:p>
          <a:p>
            <a:endParaRPr lang="en-US" dirty="0" smtClean="0"/>
          </a:p>
          <a:p>
            <a:r>
              <a:rPr lang="en-US" dirty="0" smtClean="0"/>
              <a:t>Executing of different file encryption tool</a:t>
            </a:r>
          </a:p>
          <a:p>
            <a:endParaRPr lang="en-US" dirty="0"/>
          </a:p>
          <a:p>
            <a:r>
              <a:rPr lang="en-US" dirty="0" smtClean="0"/>
              <a:t>Security Policy Writing Skills</a:t>
            </a:r>
          </a:p>
          <a:p>
            <a:endParaRPr lang="en-US" dirty="0"/>
          </a:p>
          <a:p>
            <a:r>
              <a:rPr lang="en-US" dirty="0" smtClean="0"/>
              <a:t>Implementing Multi-Factor security with Google Authenticator</a:t>
            </a:r>
          </a:p>
          <a:p>
            <a:endParaRPr lang="en-US" dirty="0"/>
          </a:p>
          <a:p>
            <a:r>
              <a:rPr lang="en-US" dirty="0" smtClean="0"/>
              <a:t>Nessus Vulnerability Assessment Skills</a:t>
            </a:r>
          </a:p>
          <a:p>
            <a:endParaRPr lang="en-US" dirty="0"/>
          </a:p>
          <a:p>
            <a:r>
              <a:rPr lang="en-US" dirty="0" smtClean="0"/>
              <a:t>Network Administration </a:t>
            </a:r>
            <a:r>
              <a:rPr lang="en-US" dirty="0"/>
              <a:t>Skill Programming </a:t>
            </a:r>
            <a:r>
              <a:rPr lang="en-US" dirty="0" smtClean="0"/>
              <a:t>Routers Ports</a:t>
            </a:r>
          </a:p>
          <a:p>
            <a:endParaRPr lang="en-US" dirty="0"/>
          </a:p>
          <a:p>
            <a:r>
              <a:rPr lang="en-US" dirty="0" err="1" smtClean="0"/>
              <a:t>Wireshark</a:t>
            </a:r>
            <a:r>
              <a:rPr lang="en-US" dirty="0" smtClean="0"/>
              <a:t> Packet Analysis</a:t>
            </a:r>
            <a:endParaRPr lang="en-US" dirty="0"/>
          </a:p>
        </p:txBody>
      </p:sp>
    </p:spTree>
    <p:extLst>
      <p:ext uri="{BB962C8B-B14F-4D97-AF65-F5344CB8AC3E}">
        <p14:creationId xmlns:p14="http://schemas.microsoft.com/office/powerpoint/2010/main" val="329150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F2B4773-3207-44CC-B7AC-892B704982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xmlns="" id="{2B8267CA-A7A5-4E11-9D92-4EAC3DD3E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83D61B5-C6B4-4A4B-85AD-FEE7A5491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A0B67FE4-688F-4497-8BFD-157613A69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3BF5BE1A-9BAC-4581-A82B-FD8FE3159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971E5644-6772-414A-8199-E30BFB02A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xmlns="" id="{E8246D50-BB0C-408E-93FD-7B8D63A7F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xmlns="" id="{AFBC5D22-68C1-44FB-8181-CB84ECAA8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xmlns="" id="{FB6D0FCE-FBDB-4655-A1A7-640B1E86B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BC8157DF-FD90-4AD6-B803-3AC0ACD8E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3548B067-9D63-4D21-92EF-CBC9E6338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457200" y="304800"/>
            <a:ext cx="3048000" cy="1066800"/>
          </a:xfrm>
        </p:spPr>
        <p:txBody>
          <a:bodyPr vert="horz" lIns="91440" tIns="45720" rIns="91440" bIns="45720" rtlCol="0" anchor="ctr">
            <a:normAutofit/>
          </a:bodyPr>
          <a:lstStyle/>
          <a:p>
            <a:r>
              <a:rPr lang="en-US" sz="2400" b="0" dirty="0">
                <a:solidFill>
                  <a:schemeClr val="bg1"/>
                </a:solidFill>
              </a:rPr>
              <a:t>2-light Control Web Interface</a:t>
            </a:r>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457201" y="1371600"/>
            <a:ext cx="2895600" cy="4876800"/>
          </a:xfrm>
        </p:spPr>
        <p:txBody>
          <a:bodyPr vert="horz" lIns="91440" tIns="45720" rIns="91440" bIns="45720" rtlCol="0">
            <a:noAutofit/>
          </a:bodyPr>
          <a:lstStyle/>
          <a:p>
            <a:pPr algn="l">
              <a:buFont typeface="Wingdings 3" charset="2"/>
              <a:buChar char=""/>
            </a:pPr>
            <a:r>
              <a:rPr lang="en-US" sz="2000" dirty="0">
                <a:solidFill>
                  <a:schemeClr val="bg1"/>
                </a:solidFill>
              </a:rPr>
              <a:t>The screenshot </a:t>
            </a:r>
            <a:r>
              <a:rPr lang="en-US" sz="2000" dirty="0" smtClean="0">
                <a:solidFill>
                  <a:schemeClr val="bg1"/>
                </a:solidFill>
              </a:rPr>
              <a:t>shows: </a:t>
            </a:r>
            <a:endParaRPr lang="en-US" sz="2000" dirty="0">
              <a:solidFill>
                <a:schemeClr val="bg1"/>
              </a:solidFill>
            </a:endParaRPr>
          </a:p>
          <a:p>
            <a:pPr algn="l">
              <a:buFont typeface="Wingdings 3" charset="2"/>
              <a:buChar char=""/>
            </a:pPr>
            <a:r>
              <a:rPr lang="en-US" sz="2000" dirty="0">
                <a:solidFill>
                  <a:schemeClr val="bg1"/>
                </a:solidFill>
              </a:rPr>
              <a:t>1. two sets of buttons to control two lights.</a:t>
            </a:r>
          </a:p>
          <a:p>
            <a:pPr algn="l">
              <a:buFont typeface="Wingdings 3" charset="2"/>
              <a:buChar char=""/>
            </a:pPr>
            <a:r>
              <a:rPr lang="en-US" sz="2000" dirty="0">
                <a:solidFill>
                  <a:schemeClr val="bg1"/>
                </a:solidFill>
              </a:rPr>
              <a:t>2. both lights being switched on.</a:t>
            </a:r>
          </a:p>
          <a:p>
            <a:pPr algn="l">
              <a:buFont typeface="Wingdings 3" charset="2"/>
              <a:buChar char=""/>
            </a:pPr>
            <a:r>
              <a:rPr lang="en-US" sz="2000" dirty="0">
                <a:solidFill>
                  <a:schemeClr val="bg1"/>
                </a:solidFill>
              </a:rPr>
              <a:t>3. IP address in the browser URL</a:t>
            </a:r>
            <a:r>
              <a:rPr lang="en-US" sz="2000" dirty="0" smtClean="0">
                <a:solidFill>
                  <a:schemeClr val="bg1"/>
                </a:solidFill>
              </a:rPr>
              <a:t>.</a:t>
            </a:r>
          </a:p>
          <a:p>
            <a:pPr algn="l">
              <a:buFont typeface="Wingdings 3" charset="2"/>
              <a:buChar char=""/>
            </a:pPr>
            <a:endParaRPr lang="en-US" sz="2000" dirty="0">
              <a:solidFill>
                <a:schemeClr val="bg1"/>
              </a:solidFill>
            </a:endParaRPr>
          </a:p>
          <a:p>
            <a:pPr algn="l"/>
            <a:r>
              <a:rPr lang="en-US" sz="2000" dirty="0" smtClean="0">
                <a:solidFill>
                  <a:schemeClr val="bg1"/>
                </a:solidFill>
              </a:rPr>
              <a:t>The lights are turned on and off using the computer browser shown in the photo.</a:t>
            </a:r>
            <a:endParaRPr lang="en-US" sz="2000" dirty="0">
              <a:solidFill>
                <a:schemeClr val="bg1"/>
              </a:solidFill>
            </a:endParaRPr>
          </a:p>
        </p:txBody>
      </p:sp>
      <p:pic>
        <p:nvPicPr>
          <p:cNvPr id="3" name="Picture Placeholder 2">
            <a:extLst>
              <a:ext uri="{FF2B5EF4-FFF2-40B4-BE49-F238E27FC236}">
                <a16:creationId xmlns:a16="http://schemas.microsoft.com/office/drawing/2014/main" xmlns="" id="{C21343A9-A1DE-4B58-BB6E-BE92009E929A}"/>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4428941" y="381000"/>
            <a:ext cx="4440003" cy="6172200"/>
          </a:xfrm>
          <a:prstGeom prst="rect">
            <a:avLst/>
          </a:prstGeom>
        </p:spPr>
      </p:pic>
      <p:sp>
        <p:nvSpPr>
          <p:cNvPr id="30" name="Isosceles Triangle 29">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15767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381000" y="3429000"/>
            <a:ext cx="2133600" cy="1371600"/>
          </a:xfrm>
        </p:spPr>
        <p:txBody>
          <a:bodyPr>
            <a:noAutofit/>
          </a:bodyPr>
          <a:lstStyle/>
          <a:p>
            <a:r>
              <a:rPr lang="en-US" sz="2400" dirty="0" smtClean="0"/>
              <a:t/>
            </a:r>
            <a:br>
              <a:rPr lang="en-US" sz="2400" dirty="0" smtClean="0"/>
            </a:br>
            <a:r>
              <a:rPr lang="en-US" sz="2400" dirty="0" smtClean="0"/>
              <a:t/>
            </a:r>
            <a:br>
              <a:rPr lang="en-US" sz="2400" dirty="0" smtClean="0"/>
            </a:br>
            <a:r>
              <a:rPr lang="en-US" sz="2400" dirty="0"/>
              <a:t>Vulnerability Assessment</a:t>
            </a:r>
            <a:br>
              <a:rPr lang="en-US" sz="2400" dirty="0"/>
            </a:br>
            <a:r>
              <a:rPr lang="en-US" sz="2400" dirty="0" smtClean="0"/>
              <a:t>NMAP Scan</a:t>
            </a:r>
            <a:endParaRPr lang="en-US" sz="2400" b="0" dirty="0"/>
          </a:p>
        </p:txBody>
      </p:sp>
      <p:pic>
        <p:nvPicPr>
          <p:cNvPr id="8" name="Picture 7"/>
          <p:cNvPicPr/>
          <p:nvPr/>
        </p:nvPicPr>
        <p:blipFill rotWithShape="1">
          <a:blip r:embed="rId2" cstate="email">
            <a:extLst>
              <a:ext uri="{28A0092B-C50C-407E-A947-70E740481C1C}">
                <a14:useLocalDpi xmlns:a14="http://schemas.microsoft.com/office/drawing/2010/main"/>
              </a:ext>
            </a:extLst>
          </a:blip>
          <a:srcRect/>
          <a:stretch/>
        </p:blipFill>
        <p:spPr bwMode="auto">
          <a:xfrm>
            <a:off x="2438400" y="457200"/>
            <a:ext cx="4038600" cy="6019800"/>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1295400" y="1981200"/>
            <a:ext cx="914400" cy="276999"/>
          </a:xfrm>
          <a:prstGeom prst="rect">
            <a:avLst/>
          </a:prstGeom>
          <a:noFill/>
        </p:spPr>
        <p:txBody>
          <a:bodyPr wrap="square" rtlCol="0">
            <a:spAutoFit/>
          </a:bodyPr>
          <a:lstStyle/>
          <a:p>
            <a:r>
              <a:rPr lang="en-US" sz="1200" dirty="0" smtClean="0"/>
              <a:t>Host IP</a:t>
            </a:r>
            <a:endParaRPr lang="en-US" sz="1200" dirty="0"/>
          </a:p>
        </p:txBody>
      </p:sp>
      <p:sp>
        <p:nvSpPr>
          <p:cNvPr id="13" name="TextBox 12"/>
          <p:cNvSpPr txBox="1"/>
          <p:nvPr/>
        </p:nvSpPr>
        <p:spPr>
          <a:xfrm>
            <a:off x="914400" y="2514600"/>
            <a:ext cx="1750185" cy="276999"/>
          </a:xfrm>
          <a:prstGeom prst="rect">
            <a:avLst/>
          </a:prstGeom>
          <a:noFill/>
        </p:spPr>
        <p:txBody>
          <a:bodyPr wrap="square" rtlCol="0">
            <a:spAutoFit/>
          </a:bodyPr>
          <a:lstStyle/>
          <a:p>
            <a:r>
              <a:rPr lang="en-US" sz="1200" dirty="0" smtClean="0"/>
              <a:t>Linux-Server VM IP</a:t>
            </a:r>
            <a:endParaRPr lang="en-US" sz="1200" dirty="0"/>
          </a:p>
        </p:txBody>
      </p:sp>
      <p:sp>
        <p:nvSpPr>
          <p:cNvPr id="14" name="TextBox 13"/>
          <p:cNvSpPr txBox="1"/>
          <p:nvPr/>
        </p:nvSpPr>
        <p:spPr>
          <a:xfrm>
            <a:off x="1524000" y="5715000"/>
            <a:ext cx="942160" cy="276999"/>
          </a:xfrm>
          <a:prstGeom prst="rect">
            <a:avLst/>
          </a:prstGeom>
          <a:noFill/>
        </p:spPr>
        <p:txBody>
          <a:bodyPr wrap="none" rtlCol="0">
            <a:spAutoFit/>
          </a:bodyPr>
          <a:lstStyle/>
          <a:p>
            <a:r>
              <a:rPr lang="en-US" sz="1200" dirty="0" smtClean="0"/>
              <a:t>Kali VM IP</a:t>
            </a:r>
            <a:endParaRPr lang="en-US" sz="1200" dirty="0"/>
          </a:p>
        </p:txBody>
      </p:sp>
      <p:sp>
        <p:nvSpPr>
          <p:cNvPr id="16" name="Rounded Rectangle 15"/>
          <p:cNvSpPr/>
          <p:nvPr/>
        </p:nvSpPr>
        <p:spPr>
          <a:xfrm>
            <a:off x="838200" y="1981200"/>
            <a:ext cx="3657600" cy="304800"/>
          </a:xfrm>
          <a:prstGeom prst="roundRect">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solidFill>
                <a:srgbClr val="FF6600"/>
              </a:solidFill>
            </a:endParaRPr>
          </a:p>
        </p:txBody>
      </p:sp>
      <p:sp>
        <p:nvSpPr>
          <p:cNvPr id="20" name="Rounded Rectangle 19"/>
          <p:cNvSpPr/>
          <p:nvPr/>
        </p:nvSpPr>
        <p:spPr>
          <a:xfrm>
            <a:off x="914400" y="2514600"/>
            <a:ext cx="3657600" cy="304800"/>
          </a:xfrm>
          <a:prstGeom prst="roundRect">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solidFill>
                <a:srgbClr val="FF6600"/>
              </a:solidFill>
            </a:endParaRPr>
          </a:p>
        </p:txBody>
      </p:sp>
      <p:sp>
        <p:nvSpPr>
          <p:cNvPr id="21" name="Rounded Rectangle 20"/>
          <p:cNvSpPr/>
          <p:nvPr/>
        </p:nvSpPr>
        <p:spPr>
          <a:xfrm>
            <a:off x="1371600" y="5715000"/>
            <a:ext cx="3657600" cy="304800"/>
          </a:xfrm>
          <a:prstGeom prst="roundRect">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solidFill>
                <a:srgbClr val="FF6600"/>
              </a:solidFill>
            </a:endParaRPr>
          </a:p>
        </p:txBody>
      </p:sp>
      <p:sp>
        <p:nvSpPr>
          <p:cNvPr id="3" name="Rectangle 2"/>
          <p:cNvSpPr/>
          <p:nvPr/>
        </p:nvSpPr>
        <p:spPr>
          <a:xfrm>
            <a:off x="533400" y="609600"/>
            <a:ext cx="1752600" cy="461665"/>
          </a:xfrm>
          <a:prstGeom prst="rect">
            <a:avLst/>
          </a:prstGeom>
        </p:spPr>
        <p:txBody>
          <a:bodyPr wrap="square">
            <a:spAutoFit/>
          </a:bodyPr>
          <a:lstStyle/>
          <a:p>
            <a:r>
              <a:rPr lang="en-US" sz="2400" dirty="0"/>
              <a:t>Module 2</a:t>
            </a:r>
          </a:p>
        </p:txBody>
      </p:sp>
      <p:sp>
        <p:nvSpPr>
          <p:cNvPr id="6" name="TextBox 5"/>
          <p:cNvSpPr txBox="1"/>
          <p:nvPr/>
        </p:nvSpPr>
        <p:spPr>
          <a:xfrm>
            <a:off x="6705600" y="533400"/>
            <a:ext cx="2133600" cy="5262980"/>
          </a:xfrm>
          <a:prstGeom prst="rect">
            <a:avLst/>
          </a:prstGeom>
          <a:noFill/>
        </p:spPr>
        <p:txBody>
          <a:bodyPr wrap="square" rtlCol="0">
            <a:spAutoFit/>
          </a:bodyPr>
          <a:lstStyle/>
          <a:p>
            <a:r>
              <a:rPr lang="en-US" sz="1600" dirty="0" smtClean="0"/>
              <a:t>Running NMAP</a:t>
            </a:r>
          </a:p>
          <a:p>
            <a:r>
              <a:rPr lang="en-US" sz="1600" dirty="0"/>
              <a:t>t</a:t>
            </a:r>
            <a:r>
              <a:rPr lang="en-US" sz="1600" dirty="0" smtClean="0"/>
              <a:t>o do Port Scanning on different </a:t>
            </a:r>
          </a:p>
          <a:p>
            <a:r>
              <a:rPr lang="en-US" sz="1600" dirty="0" smtClean="0"/>
              <a:t>virtual </a:t>
            </a:r>
            <a:r>
              <a:rPr lang="en-US" sz="1600" dirty="0" smtClean="0"/>
              <a:t>machines.</a:t>
            </a:r>
          </a:p>
          <a:p>
            <a:endParaRPr lang="en-US" sz="1600" dirty="0"/>
          </a:p>
          <a:p>
            <a:r>
              <a:rPr lang="en-US" sz="1600" dirty="0" smtClean="0"/>
              <a:t>Purpose is to find  ports that are opened to exploit and </a:t>
            </a:r>
            <a:r>
              <a:rPr lang="en-US" sz="1600" dirty="0" smtClean="0"/>
              <a:t>connect to </a:t>
            </a:r>
            <a:r>
              <a:rPr lang="en-US" sz="1600" dirty="0" smtClean="0"/>
              <a:t>the virtual machines or the host. </a:t>
            </a:r>
          </a:p>
          <a:p>
            <a:endParaRPr lang="en-US" sz="1600" dirty="0"/>
          </a:p>
          <a:p>
            <a:r>
              <a:rPr lang="en-US" sz="1600" dirty="0" smtClean="0"/>
              <a:t>Next 3 slides are to show using Nessus Essentials to scan </a:t>
            </a:r>
            <a:r>
              <a:rPr lang="en-US" sz="1600" dirty="0" err="1" smtClean="0"/>
              <a:t>Metasploitable</a:t>
            </a:r>
            <a:r>
              <a:rPr lang="en-US" sz="1600" dirty="0" smtClean="0"/>
              <a:t> virtual machine and understand the levels of severity of the found vulnerabilities.   </a:t>
            </a:r>
            <a:endParaRPr lang="en-US" sz="1600" dirty="0"/>
          </a:p>
        </p:txBody>
      </p:sp>
    </p:spTree>
    <p:extLst>
      <p:ext uri="{BB962C8B-B14F-4D97-AF65-F5344CB8AC3E}">
        <p14:creationId xmlns:p14="http://schemas.microsoft.com/office/powerpoint/2010/main" val="330174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457200" y="609600"/>
            <a:ext cx="1905000" cy="762000"/>
          </a:xfrm>
        </p:spPr>
        <p:txBody>
          <a:bodyPr>
            <a:noAutofit/>
          </a:bodyPr>
          <a:lstStyle/>
          <a:p>
            <a:r>
              <a:rPr lang="en-US" sz="1600" dirty="0" smtClean="0"/>
              <a:t>A </a:t>
            </a:r>
            <a:r>
              <a:rPr lang="en-US" sz="1600" dirty="0"/>
              <a:t>vulnerability of </a:t>
            </a:r>
            <a:r>
              <a:rPr lang="en-US" sz="2400" dirty="0" smtClean="0">
                <a:solidFill>
                  <a:srgbClr val="FF0000"/>
                </a:solidFill>
              </a:rPr>
              <a:t>Critical</a:t>
            </a:r>
            <a:r>
              <a:rPr lang="en-US" sz="1600" dirty="0" smtClean="0"/>
              <a:t> </a:t>
            </a:r>
            <a:br>
              <a:rPr lang="en-US" sz="1600" dirty="0" smtClean="0"/>
            </a:br>
            <a:r>
              <a:rPr lang="en-US" sz="1600" dirty="0" smtClean="0"/>
              <a:t>severity </a:t>
            </a:r>
            <a:r>
              <a:rPr lang="en-US" sz="1600" dirty="0"/>
              <a:t>rating</a:t>
            </a:r>
            <a:endParaRPr lang="en-US" sz="1600" b="0" dirty="0"/>
          </a:p>
        </p:txBody>
      </p:sp>
      <p:sp>
        <p:nvSpPr>
          <p:cNvPr id="7" name="Text Placeholder 6">
            <a:extLst>
              <a:ext uri="{FF2B5EF4-FFF2-40B4-BE49-F238E27FC236}">
                <a16:creationId xmlns:a16="http://schemas.microsoft.com/office/drawing/2014/main" xmlns="" id="{FADDAB32-E602-42AB-85E5-81A683738955}"/>
              </a:ext>
            </a:extLst>
          </p:cNvPr>
          <p:cNvSpPr>
            <a:spLocks noGrp="1"/>
          </p:cNvSpPr>
          <p:nvPr>
            <p:ph type="body" sz="half" idx="2"/>
          </p:nvPr>
        </p:nvSpPr>
        <p:spPr>
          <a:xfrm>
            <a:off x="3048000" y="533400"/>
            <a:ext cx="5486400" cy="914400"/>
          </a:xfrm>
        </p:spPr>
        <p:txBody>
          <a:bodyPr>
            <a:noAutofit/>
          </a:bodyPr>
          <a:lstStyle/>
          <a:p>
            <a:pPr algn="l"/>
            <a:r>
              <a:rPr lang="en-US" sz="1200" dirty="0" smtClean="0">
                <a:solidFill>
                  <a:schemeClr val="tx1"/>
                </a:solidFill>
              </a:rPr>
              <a:t>	 </a:t>
            </a:r>
            <a:endParaRPr lang="en-US" sz="1200" dirty="0">
              <a:solidFill>
                <a:schemeClr val="tx1"/>
              </a:solidFill>
            </a:endParaRPr>
          </a:p>
        </p:txBody>
      </p:sp>
      <p:pic>
        <p:nvPicPr>
          <p:cNvPr id="8" name="Picture 7"/>
          <p:cNvPicPr/>
          <p:nvPr/>
        </p:nvPicPr>
        <p:blipFill>
          <a:blip r:embed="rId2" cstate="email">
            <a:extLst>
              <a:ext uri="{28A0092B-C50C-407E-A947-70E740481C1C}">
                <a14:useLocalDpi xmlns:a14="http://schemas.microsoft.com/office/drawing/2010/main"/>
              </a:ext>
            </a:extLst>
          </a:blip>
          <a:stretch>
            <a:fillRect/>
          </a:stretch>
        </p:blipFill>
        <p:spPr>
          <a:xfrm>
            <a:off x="457200" y="1981200"/>
            <a:ext cx="8077200" cy="44196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280705580"/>
              </p:ext>
            </p:extLst>
          </p:nvPr>
        </p:nvGraphicFramePr>
        <p:xfrm>
          <a:off x="2667000" y="228600"/>
          <a:ext cx="6019800" cy="155448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354455"/>
                <a:gridCol w="4665345"/>
              </a:tblGrid>
              <a:tr h="403412">
                <a:tc>
                  <a:txBody>
                    <a:bodyPr/>
                    <a:lstStyle/>
                    <a:p>
                      <a:r>
                        <a:rPr lang="en-US" sz="1200" dirty="0" smtClean="0"/>
                        <a:t>Plugin name:</a:t>
                      </a:r>
                    </a:p>
                  </a:txBody>
                  <a:tcPr/>
                </a:tc>
                <a:tc>
                  <a:txBody>
                    <a:bodyPr/>
                    <a:lstStyle/>
                    <a:p>
                      <a:r>
                        <a:rPr lang="en-US" sz="1200" dirty="0" err="1" smtClean="0"/>
                        <a:t>UnrealRCd</a:t>
                      </a:r>
                      <a:r>
                        <a:rPr lang="en-US" sz="1200" dirty="0" smtClean="0"/>
                        <a:t> Backdoor Detection</a:t>
                      </a:r>
                      <a:br>
                        <a:rPr lang="en-US" sz="1200" dirty="0" smtClean="0"/>
                      </a:br>
                      <a:endParaRPr lang="en-US" sz="1200" dirty="0"/>
                    </a:p>
                  </a:txBody>
                  <a:tcPr/>
                </a:tc>
              </a:tr>
              <a:tr h="403412">
                <a:tc>
                  <a:txBody>
                    <a:bodyPr/>
                    <a:lstStyle/>
                    <a:p>
                      <a:r>
                        <a:rPr lang="en-US" sz="1200" dirty="0" smtClean="0"/>
                        <a:t>Risk factor:</a:t>
                      </a:r>
                      <a:endParaRPr lang="en-US" sz="1200" dirty="0"/>
                    </a:p>
                  </a:txBody>
                  <a:tcPr/>
                </a:tc>
                <a:tc>
                  <a:txBody>
                    <a:bodyPr/>
                    <a:lstStyle/>
                    <a:p>
                      <a:r>
                        <a:rPr lang="en-US" sz="1200" dirty="0" smtClean="0"/>
                        <a:t>Critical (</a:t>
                      </a:r>
                      <a:r>
                        <a:rPr lang="en-US" sz="1200" dirty="0" smtClean="0">
                          <a:solidFill>
                            <a:srgbClr val="FF0000"/>
                          </a:solidFill>
                        </a:rPr>
                        <a:t>RED</a:t>
                      </a:r>
                      <a:r>
                        <a:rPr lang="en-US" sz="1200" dirty="0" smtClean="0"/>
                        <a:t> color)</a:t>
                      </a:r>
                      <a:br>
                        <a:rPr lang="en-US" sz="1200" dirty="0" smtClean="0"/>
                      </a:br>
                      <a:endParaRPr lang="en-US" sz="1200" dirty="0"/>
                    </a:p>
                  </a:txBody>
                  <a:tcPr/>
                </a:tc>
              </a:tr>
              <a:tr h="564776">
                <a:tc>
                  <a:txBody>
                    <a:bodyPr/>
                    <a:lstStyle/>
                    <a:p>
                      <a:r>
                        <a:rPr lang="en-US" sz="1200" dirty="0" smtClean="0"/>
                        <a:t>Other info: </a:t>
                      </a:r>
                      <a:endParaRPr lang="en-US" sz="1200" dirty="0"/>
                    </a:p>
                  </a:txBody>
                  <a:tcPr/>
                </a:tc>
                <a:tc>
                  <a:txBody>
                    <a:bodyPr/>
                    <a:lstStyle/>
                    <a:p>
                      <a:r>
                        <a:rPr lang="en-US" sz="1200" dirty="0" smtClean="0"/>
                        <a:t>Published on 6/14/2010, report also describes how the vulnerability works by attacker execute codes on affected hosts and provide solution.</a:t>
                      </a:r>
                      <a:endParaRPr lang="en-US" sz="1200" dirty="0"/>
                    </a:p>
                  </a:txBody>
                  <a:tcPr/>
                </a:tc>
              </a:tr>
            </a:tbl>
          </a:graphicData>
        </a:graphic>
      </p:graphicFrame>
    </p:spTree>
    <p:extLst>
      <p:ext uri="{BB962C8B-B14F-4D97-AF65-F5344CB8AC3E}">
        <p14:creationId xmlns:p14="http://schemas.microsoft.com/office/powerpoint/2010/main" val="399409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457200" y="609600"/>
            <a:ext cx="1905000" cy="762000"/>
          </a:xfrm>
        </p:spPr>
        <p:txBody>
          <a:bodyPr>
            <a:noAutofit/>
          </a:bodyPr>
          <a:lstStyle/>
          <a:p>
            <a:r>
              <a:rPr lang="en-US" sz="1600" dirty="0" smtClean="0"/>
              <a:t>A </a:t>
            </a:r>
            <a:r>
              <a:rPr lang="en-US" sz="1600" dirty="0"/>
              <a:t>vulnerability of </a:t>
            </a:r>
            <a:r>
              <a:rPr lang="en-US" sz="1600" dirty="0" smtClean="0"/>
              <a:t/>
            </a:r>
            <a:br>
              <a:rPr lang="en-US" sz="1600" dirty="0" smtClean="0"/>
            </a:br>
            <a:r>
              <a:rPr lang="en-US" sz="2400" dirty="0" smtClean="0">
                <a:solidFill>
                  <a:srgbClr val="E89808"/>
                </a:solidFill>
              </a:rPr>
              <a:t>High</a:t>
            </a:r>
            <a:r>
              <a:rPr lang="en-US" sz="1600" dirty="0" smtClean="0"/>
              <a:t> </a:t>
            </a:r>
            <a:br>
              <a:rPr lang="en-US" sz="1600" dirty="0" smtClean="0"/>
            </a:br>
            <a:r>
              <a:rPr lang="en-US" sz="1600" dirty="0" smtClean="0"/>
              <a:t>severity </a:t>
            </a:r>
            <a:r>
              <a:rPr lang="en-US" sz="1600" dirty="0"/>
              <a:t>rating</a:t>
            </a:r>
            <a:endParaRPr lang="en-US" sz="1600" b="0" dirty="0"/>
          </a:p>
        </p:txBody>
      </p:sp>
      <p:sp>
        <p:nvSpPr>
          <p:cNvPr id="3" name="Text Placeholder 2"/>
          <p:cNvSpPr>
            <a:spLocks noGrp="1"/>
          </p:cNvSpPr>
          <p:nvPr>
            <p:ph type="body" sz="half" idx="2"/>
          </p:nvPr>
        </p:nvSpPr>
        <p:spPr/>
        <p:txBody>
          <a:bodyPr/>
          <a:lstStyle/>
          <a:p>
            <a:endParaRPr lang="en-US"/>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533400" y="2057400"/>
            <a:ext cx="8221133" cy="44196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656601448"/>
              </p:ext>
            </p:extLst>
          </p:nvPr>
        </p:nvGraphicFramePr>
        <p:xfrm>
          <a:off x="2667000" y="228600"/>
          <a:ext cx="6019800" cy="173736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354455"/>
                <a:gridCol w="4665345"/>
              </a:tblGrid>
              <a:tr h="403412">
                <a:tc>
                  <a:txBody>
                    <a:bodyPr/>
                    <a:lstStyle/>
                    <a:p>
                      <a:r>
                        <a:rPr lang="en-US" sz="1200" dirty="0" smtClean="0"/>
                        <a:t>Plugin name:</a:t>
                      </a:r>
                    </a:p>
                  </a:txBody>
                  <a:tcPr/>
                </a:tc>
                <a:tc>
                  <a:txBody>
                    <a:bodyPr/>
                    <a:lstStyle/>
                    <a:p>
                      <a:r>
                        <a:rPr lang="en-US" sz="1200" dirty="0" smtClean="0"/>
                        <a:t>rlogin</a:t>
                      </a:r>
                      <a:r>
                        <a:rPr lang="en-US" sz="1200" baseline="0" dirty="0" smtClean="0"/>
                        <a:t> Service Detection</a:t>
                      </a:r>
                      <a:r>
                        <a:rPr lang="en-US" sz="1200" dirty="0" smtClean="0"/>
                        <a:t/>
                      </a:r>
                      <a:br>
                        <a:rPr lang="en-US" sz="1200" dirty="0" smtClean="0"/>
                      </a:br>
                      <a:endParaRPr lang="en-US" sz="1200" dirty="0"/>
                    </a:p>
                  </a:txBody>
                  <a:tcPr/>
                </a:tc>
              </a:tr>
              <a:tr h="403412">
                <a:tc>
                  <a:txBody>
                    <a:bodyPr/>
                    <a:lstStyle/>
                    <a:p>
                      <a:r>
                        <a:rPr lang="en-US" sz="1200" dirty="0" smtClean="0"/>
                        <a:t>Risk factor:</a:t>
                      </a:r>
                      <a:endParaRPr lang="en-US" sz="1200" dirty="0"/>
                    </a:p>
                  </a:txBody>
                  <a:tcPr/>
                </a:tc>
                <a:tc>
                  <a:txBody>
                    <a:bodyPr/>
                    <a:lstStyle/>
                    <a:p>
                      <a:r>
                        <a:rPr lang="en-US" sz="1200" dirty="0" smtClean="0"/>
                        <a:t>Critical (</a:t>
                      </a:r>
                      <a:r>
                        <a:rPr lang="en-US" sz="1200" dirty="0" smtClean="0">
                          <a:solidFill>
                            <a:srgbClr val="E89808"/>
                          </a:solidFill>
                        </a:rPr>
                        <a:t>Orange </a:t>
                      </a:r>
                      <a:r>
                        <a:rPr lang="en-US" sz="1200" dirty="0" smtClean="0"/>
                        <a:t>color)</a:t>
                      </a:r>
                      <a:br>
                        <a:rPr lang="en-US" sz="1200" dirty="0" smtClean="0"/>
                      </a:br>
                      <a:endParaRPr lang="en-US" sz="1200" dirty="0"/>
                    </a:p>
                  </a:txBody>
                  <a:tcPr/>
                </a:tc>
              </a:tr>
              <a:tr h="564776">
                <a:tc>
                  <a:txBody>
                    <a:bodyPr/>
                    <a:lstStyle/>
                    <a:p>
                      <a:r>
                        <a:rPr lang="en-US" sz="1200" dirty="0" smtClean="0"/>
                        <a:t>Other info: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Published on 8/30/1999, report also describes how the vulnerability works as man-in-the-middle attack to sniff the clear text connections between client and server and provide solution.</a:t>
                      </a:r>
                    </a:p>
                  </a:txBody>
                  <a:tcPr/>
                </a:tc>
              </a:tr>
            </a:tbl>
          </a:graphicData>
        </a:graphic>
      </p:graphicFrame>
    </p:spTree>
    <p:extLst>
      <p:ext uri="{BB962C8B-B14F-4D97-AF65-F5344CB8AC3E}">
        <p14:creationId xmlns:p14="http://schemas.microsoft.com/office/powerpoint/2010/main" val="306290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70DED-E942-4274-A5C5-61D0403EDC64}"/>
              </a:ext>
            </a:extLst>
          </p:cNvPr>
          <p:cNvSpPr>
            <a:spLocks noGrp="1"/>
          </p:cNvSpPr>
          <p:nvPr>
            <p:ph type="title"/>
          </p:nvPr>
        </p:nvSpPr>
        <p:spPr>
          <a:xfrm>
            <a:off x="381000" y="685800"/>
            <a:ext cx="1828800" cy="762000"/>
          </a:xfrm>
        </p:spPr>
        <p:txBody>
          <a:bodyPr>
            <a:noAutofit/>
          </a:bodyPr>
          <a:lstStyle/>
          <a:p>
            <a:r>
              <a:rPr lang="en-US" sz="1600" dirty="0" smtClean="0"/>
              <a:t>A vulnerability of </a:t>
            </a:r>
            <a:br>
              <a:rPr lang="en-US" sz="1600" dirty="0" smtClean="0"/>
            </a:br>
            <a:r>
              <a:rPr lang="en-US" sz="2400" dirty="0" smtClean="0">
                <a:solidFill>
                  <a:srgbClr val="F1F202"/>
                </a:solidFill>
              </a:rPr>
              <a:t>Medium</a:t>
            </a:r>
            <a:r>
              <a:rPr lang="en-US" sz="1600" dirty="0" smtClean="0">
                <a:solidFill>
                  <a:srgbClr val="F1F202"/>
                </a:solidFill>
              </a:rPr>
              <a:t> </a:t>
            </a:r>
            <a:br>
              <a:rPr lang="en-US" sz="1600" dirty="0" smtClean="0">
                <a:solidFill>
                  <a:srgbClr val="F1F202"/>
                </a:solidFill>
              </a:rPr>
            </a:br>
            <a:r>
              <a:rPr lang="en-US" sz="1600" dirty="0" smtClean="0"/>
              <a:t>severity </a:t>
            </a:r>
            <a:r>
              <a:rPr lang="en-US" sz="1600" dirty="0"/>
              <a:t>rating</a:t>
            </a:r>
            <a:endParaRPr lang="en-US" sz="1600" b="0" dirty="0"/>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685800" y="2057400"/>
            <a:ext cx="8001000" cy="44958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303285782"/>
              </p:ext>
            </p:extLst>
          </p:nvPr>
        </p:nvGraphicFramePr>
        <p:xfrm>
          <a:off x="2667000" y="304800"/>
          <a:ext cx="6019800" cy="1554480"/>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1354455"/>
                <a:gridCol w="4665345"/>
              </a:tblGrid>
              <a:tr h="403412">
                <a:tc>
                  <a:txBody>
                    <a:bodyPr/>
                    <a:lstStyle/>
                    <a:p>
                      <a:r>
                        <a:rPr lang="en-US" sz="1200" dirty="0" smtClean="0"/>
                        <a:t>Plugin name:</a:t>
                      </a:r>
                    </a:p>
                  </a:txBody>
                  <a:tcPr/>
                </a:tc>
                <a:tc>
                  <a:txBody>
                    <a:bodyPr/>
                    <a:lstStyle/>
                    <a:p>
                      <a:r>
                        <a:rPr lang="en-US" sz="1200" dirty="0" smtClean="0"/>
                        <a:t>Unencrypted Telnet Server</a:t>
                      </a:r>
                      <a:br>
                        <a:rPr lang="en-US" sz="1200" dirty="0" smtClean="0"/>
                      </a:br>
                      <a:endParaRPr lang="en-US" sz="1200" dirty="0"/>
                    </a:p>
                  </a:txBody>
                  <a:tcPr/>
                </a:tc>
              </a:tr>
              <a:tr h="403412">
                <a:tc>
                  <a:txBody>
                    <a:bodyPr/>
                    <a:lstStyle/>
                    <a:p>
                      <a:r>
                        <a:rPr lang="en-US" sz="1200" dirty="0" smtClean="0"/>
                        <a:t>Risk factor:</a:t>
                      </a:r>
                      <a:endParaRPr lang="en-US" sz="1200" dirty="0"/>
                    </a:p>
                  </a:txBody>
                  <a:tcPr/>
                </a:tc>
                <a:tc>
                  <a:txBody>
                    <a:bodyPr/>
                    <a:lstStyle/>
                    <a:p>
                      <a:r>
                        <a:rPr lang="en-US" sz="1200" dirty="0" smtClean="0"/>
                        <a:t>Critical (</a:t>
                      </a:r>
                      <a:r>
                        <a:rPr lang="en-US" sz="1200" dirty="0" smtClean="0">
                          <a:solidFill>
                            <a:srgbClr val="F1F202"/>
                          </a:solidFill>
                        </a:rPr>
                        <a:t>Yellow </a:t>
                      </a:r>
                      <a:r>
                        <a:rPr lang="en-US" sz="1200" dirty="0" smtClean="0"/>
                        <a:t>color)</a:t>
                      </a:r>
                      <a:br>
                        <a:rPr lang="en-US" sz="1200" dirty="0" smtClean="0"/>
                      </a:br>
                      <a:endParaRPr lang="en-US" sz="1200" dirty="0"/>
                    </a:p>
                  </a:txBody>
                  <a:tcPr/>
                </a:tc>
              </a:tr>
              <a:tr h="564776">
                <a:tc>
                  <a:txBody>
                    <a:bodyPr/>
                    <a:lstStyle/>
                    <a:p>
                      <a:r>
                        <a:rPr lang="en-US" sz="1200" dirty="0" smtClean="0"/>
                        <a:t>Other info: </a:t>
                      </a:r>
                      <a:endParaRPr lang="en-US" sz="1200" dirty="0"/>
                    </a:p>
                  </a:txBody>
                  <a:tcPr/>
                </a:tc>
                <a:tc>
                  <a:txBody>
                    <a:bodyPr/>
                    <a:lstStyle/>
                    <a:p>
                      <a:r>
                        <a:rPr lang="en-US" sz="1200" dirty="0" smtClean="0"/>
                        <a:t>Published on 10/27/2009, report also describes how the vulnerability works as the remote host is running a Telnet server over an unencrypted channel and provide solution.</a:t>
                      </a:r>
                      <a:endParaRPr lang="en-US" sz="1200" dirty="0"/>
                    </a:p>
                  </a:txBody>
                  <a:tcPr/>
                </a:tc>
              </a:tr>
            </a:tbl>
          </a:graphicData>
        </a:graphic>
      </p:graphicFrame>
    </p:spTree>
    <p:extLst>
      <p:ext uri="{BB962C8B-B14F-4D97-AF65-F5344CB8AC3E}">
        <p14:creationId xmlns:p14="http://schemas.microsoft.com/office/powerpoint/2010/main" val="179546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457200"/>
            <a:ext cx="1752600" cy="457200"/>
          </a:xfrm>
        </p:spPr>
        <p:txBody>
          <a:bodyPr>
            <a:normAutofit/>
          </a:bodyPr>
          <a:lstStyle/>
          <a:p>
            <a:r>
              <a:rPr lang="en-US" sz="2400" dirty="0"/>
              <a:t>Questions</a:t>
            </a:r>
          </a:p>
        </p:txBody>
      </p:sp>
      <p:sp>
        <p:nvSpPr>
          <p:cNvPr id="9" name="Text Placeholder 3"/>
          <p:cNvSpPr>
            <a:spLocks noGrp="1"/>
          </p:cNvSpPr>
          <p:nvPr>
            <p:ph type="body" sz="half" idx="2"/>
          </p:nvPr>
        </p:nvSpPr>
        <p:spPr>
          <a:xfrm>
            <a:off x="381000" y="2743200"/>
            <a:ext cx="8305800" cy="4419600"/>
          </a:xfrm>
        </p:spPr>
        <p:txBody>
          <a:bodyPr>
            <a:normAutofit fontScale="85000" lnSpcReduction="20000"/>
          </a:bodyPr>
          <a:lstStyle/>
          <a:p>
            <a:pPr marL="171450" indent="-171450" algn="l">
              <a:spcBef>
                <a:spcPts val="0"/>
              </a:spcBef>
              <a:buFont typeface="Arial" panose="020B0604020202020204" pitchFamily="34" charset="0"/>
              <a:buChar char="•"/>
            </a:pPr>
            <a:r>
              <a:rPr lang="en-US" sz="1500" dirty="0">
                <a:solidFill>
                  <a:srgbClr val="000000"/>
                </a:solidFill>
              </a:rPr>
              <a:t>What is the significance of ranking the vulnerabilities by severity level?</a:t>
            </a:r>
          </a:p>
          <a:p>
            <a:pPr algn="l">
              <a:spcBef>
                <a:spcPts val="0"/>
              </a:spcBef>
            </a:pPr>
            <a:endParaRPr lang="en-US" sz="1500" dirty="0">
              <a:solidFill>
                <a:srgbClr val="000000"/>
              </a:solidFill>
            </a:endParaRPr>
          </a:p>
          <a:p>
            <a:pPr algn="l">
              <a:spcBef>
                <a:spcPts val="0"/>
              </a:spcBef>
            </a:pPr>
            <a:r>
              <a:rPr lang="en-US" sz="1500" dirty="0" smtClean="0">
                <a:solidFill>
                  <a:srgbClr val="000000"/>
                </a:solidFill>
              </a:rPr>
              <a:t>Nessus</a:t>
            </a:r>
            <a:r>
              <a:rPr lang="en-US" sz="1500" dirty="0">
                <a:solidFill>
                  <a:srgbClr val="000000"/>
                </a:solidFill>
              </a:rPr>
              <a:t> scans for a wide variety </a:t>
            </a:r>
            <a:r>
              <a:rPr lang="en-US" sz="1500" dirty="0" smtClean="0">
                <a:solidFill>
                  <a:srgbClr val="000000"/>
                </a:solidFill>
              </a:rPr>
              <a:t>of vulnerabilities</a:t>
            </a:r>
            <a:r>
              <a:rPr lang="en-US" sz="1500" dirty="0">
                <a:solidFill>
                  <a:srgbClr val="000000"/>
                </a:solidFill>
              </a:rPr>
              <a:t> </a:t>
            </a:r>
            <a:r>
              <a:rPr lang="en-US" sz="1500" dirty="0" smtClean="0">
                <a:solidFill>
                  <a:srgbClr val="000000"/>
                </a:solidFill>
              </a:rPr>
              <a:t>in </a:t>
            </a:r>
            <a:r>
              <a:rPr lang="en-US" sz="1500" dirty="0">
                <a:solidFill>
                  <a:srgbClr val="000000"/>
                </a:solidFill>
              </a:rPr>
              <a:t>websites, web applications and web services. </a:t>
            </a:r>
            <a:r>
              <a:rPr lang="en-US" sz="1500" dirty="0" smtClean="0">
                <a:solidFill>
                  <a:srgbClr val="000000"/>
                </a:solidFill>
              </a:rPr>
              <a:t>Its </a:t>
            </a:r>
            <a:r>
              <a:rPr lang="en-US" sz="1500" dirty="0">
                <a:solidFill>
                  <a:srgbClr val="000000"/>
                </a:solidFill>
              </a:rPr>
              <a:t>automation makes it easy to scan websites and </a:t>
            </a:r>
            <a:r>
              <a:rPr lang="en-US" sz="1500" dirty="0" smtClean="0">
                <a:solidFill>
                  <a:srgbClr val="000000"/>
                </a:solidFill>
              </a:rPr>
              <a:t>prioritizes </a:t>
            </a:r>
            <a:r>
              <a:rPr lang="en-US" sz="1500" dirty="0">
                <a:solidFill>
                  <a:srgbClr val="000000"/>
                </a:solidFill>
              </a:rPr>
              <a:t>the findings, helping you decide which ones to tackle first, based on defining acceptable risks from a corporate point of view.</a:t>
            </a:r>
          </a:p>
          <a:p>
            <a:pPr algn="l">
              <a:spcBef>
                <a:spcPts val="0"/>
              </a:spcBef>
            </a:pPr>
            <a:endParaRPr lang="en-US" sz="1500" dirty="0" smtClean="0">
              <a:solidFill>
                <a:srgbClr val="000000"/>
              </a:solidFill>
            </a:endParaRPr>
          </a:p>
          <a:p>
            <a:pPr algn="l">
              <a:spcBef>
                <a:spcPts val="0"/>
              </a:spcBef>
            </a:pPr>
            <a:r>
              <a:rPr lang="en-US" sz="1500" dirty="0">
                <a:solidFill>
                  <a:srgbClr val="000000"/>
                </a:solidFill>
              </a:rPr>
              <a:t>The issues marked as Critical Severity can allow attackers to execute code on the web application or application server, or access sensitive data.</a:t>
            </a:r>
          </a:p>
          <a:p>
            <a:pPr algn="l">
              <a:spcBef>
                <a:spcPts val="0"/>
              </a:spcBef>
            </a:pPr>
            <a:endParaRPr lang="en-US" sz="1500" dirty="0">
              <a:solidFill>
                <a:srgbClr val="000000"/>
              </a:solidFill>
            </a:endParaRPr>
          </a:p>
          <a:p>
            <a:pPr algn="l">
              <a:spcBef>
                <a:spcPts val="0"/>
              </a:spcBef>
            </a:pPr>
            <a:r>
              <a:rPr lang="en-US" sz="1500" dirty="0" smtClean="0">
                <a:solidFill>
                  <a:srgbClr val="000000"/>
                </a:solidFill>
              </a:rPr>
              <a:t>Compares to Critical and High Severity levels, </a:t>
            </a:r>
            <a:r>
              <a:rPr lang="en-US" sz="1500" dirty="0">
                <a:solidFill>
                  <a:srgbClr val="000000"/>
                </a:solidFill>
              </a:rPr>
              <a:t>special conditions are required to exploit Medium Severity issues and they don't directly affect the application or </a:t>
            </a:r>
            <a:r>
              <a:rPr lang="en-US" sz="1500" dirty="0" smtClean="0">
                <a:solidFill>
                  <a:srgbClr val="000000"/>
                </a:solidFill>
              </a:rPr>
              <a:t>system, </a:t>
            </a:r>
            <a:r>
              <a:rPr lang="en-US" sz="1500" dirty="0">
                <a:solidFill>
                  <a:srgbClr val="000000"/>
                </a:solidFill>
              </a:rPr>
              <a:t>in order to keep your web application secure and comply with the regulations, they should still be fixed. </a:t>
            </a:r>
          </a:p>
          <a:p>
            <a:pPr algn="l">
              <a:spcBef>
                <a:spcPts val="0"/>
              </a:spcBef>
            </a:pPr>
            <a:r>
              <a:rPr lang="en-US" sz="1500" dirty="0">
                <a:solidFill>
                  <a:srgbClr val="000000"/>
                </a:solidFill>
              </a:rPr>
              <a:t/>
            </a:r>
            <a:br>
              <a:rPr lang="en-US" sz="1500" dirty="0">
                <a:solidFill>
                  <a:srgbClr val="000000"/>
                </a:solidFill>
              </a:rPr>
            </a:br>
            <a:endParaRPr lang="en-US" sz="1500" dirty="0">
              <a:solidFill>
                <a:srgbClr val="000000"/>
              </a:solidFill>
            </a:endParaRPr>
          </a:p>
          <a:p>
            <a:pPr marL="171450" indent="-171450" algn="l">
              <a:spcBef>
                <a:spcPts val="0"/>
              </a:spcBef>
              <a:buFont typeface="Arial" panose="020B0604020202020204" pitchFamily="34" charset="0"/>
              <a:buChar char="•"/>
            </a:pPr>
            <a:r>
              <a:rPr lang="en-US" sz="1500" dirty="0">
                <a:solidFill>
                  <a:srgbClr val="000000"/>
                </a:solidFill>
              </a:rPr>
              <a:t>What is the significance of the Executive Summary in the Nessus Essentials report?</a:t>
            </a:r>
          </a:p>
          <a:p>
            <a:pPr algn="l">
              <a:spcBef>
                <a:spcPts val="0"/>
              </a:spcBef>
            </a:pPr>
            <a:endParaRPr lang="en-US" sz="1500" dirty="0" smtClean="0">
              <a:solidFill>
                <a:srgbClr val="000000"/>
              </a:solidFill>
            </a:endParaRPr>
          </a:p>
          <a:p>
            <a:pPr algn="l">
              <a:spcBef>
                <a:spcPts val="0"/>
              </a:spcBef>
            </a:pPr>
            <a:r>
              <a:rPr lang="en-US" sz="1500" dirty="0">
                <a:solidFill>
                  <a:srgbClr val="000000"/>
                </a:solidFill>
              </a:rPr>
              <a:t>Executive Summary </a:t>
            </a:r>
            <a:r>
              <a:rPr lang="en-US" sz="1500" dirty="0" smtClean="0">
                <a:solidFill>
                  <a:srgbClr val="000000"/>
                </a:solidFill>
              </a:rPr>
              <a:t>provides a summary for executives to review quickly for any new emerging trend on the rise over time. </a:t>
            </a:r>
            <a:r>
              <a:rPr lang="en-US" sz="1500" dirty="0">
                <a:solidFill>
                  <a:srgbClr val="000000"/>
                </a:solidFill>
              </a:rPr>
              <a:t>Executives are often pummeled with information from many different sources, one of those sources being vulnerability management. This dashboard takes into account </a:t>
            </a:r>
            <a:r>
              <a:rPr lang="en-US" sz="1500" dirty="0" smtClean="0">
                <a:solidFill>
                  <a:srgbClr val="000000"/>
                </a:solidFill>
              </a:rPr>
              <a:t>all the </a:t>
            </a:r>
            <a:r>
              <a:rPr lang="en-US" sz="1500" dirty="0">
                <a:solidFill>
                  <a:srgbClr val="000000"/>
                </a:solidFill>
              </a:rPr>
              <a:t>metrics available to </a:t>
            </a:r>
            <a:r>
              <a:rPr lang="en-US" sz="1500" dirty="0" smtClean="0">
                <a:solidFill>
                  <a:srgbClr val="000000"/>
                </a:solidFill>
              </a:rPr>
              <a:t>Tenable </a:t>
            </a:r>
            <a:r>
              <a:rPr lang="en-US" sz="1500" dirty="0">
                <a:solidFill>
                  <a:srgbClr val="000000"/>
                </a:solidFill>
              </a:rPr>
              <a:t>customers and helps to narrow the search down to only a few key metrics like severity, Common Vulnerabilities and Exposures (CVE) identifier, and vulnerability state.</a:t>
            </a:r>
          </a:p>
          <a:p>
            <a:pPr>
              <a:spcBef>
                <a:spcPts val="0"/>
              </a:spcBef>
            </a:pPr>
            <a:r>
              <a:rPr lang="en-US" dirty="0" smtClean="0"/>
              <a:t> </a:t>
            </a:r>
          </a:p>
          <a:p>
            <a:pPr>
              <a:spcBef>
                <a:spcPts val="0"/>
              </a:spcBef>
            </a:pPr>
            <a:r>
              <a:rPr lang="en-US" dirty="0"/>
              <a:t/>
            </a:r>
            <a:br>
              <a:rPr lang="en-US" dirty="0"/>
            </a:br>
            <a:endParaRPr lang="en-US" dirty="0"/>
          </a:p>
        </p:txBody>
      </p:sp>
      <p:pic>
        <p:nvPicPr>
          <p:cNvPr id="6" name="Picture 5" descr="Screen Shot 2020-07-25 at 2.01.1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228600"/>
            <a:ext cx="2609614" cy="2620266"/>
          </a:xfrm>
          <a:prstGeom prst="rect">
            <a:avLst/>
          </a:prstGeom>
        </p:spPr>
      </p:pic>
      <p:pic>
        <p:nvPicPr>
          <p:cNvPr id="7" name="Picture 6" descr="Screen Shot 2020-07-25 at 2.02.42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1143000"/>
            <a:ext cx="5255762" cy="1143000"/>
          </a:xfrm>
          <a:prstGeom prst="rect">
            <a:avLst/>
          </a:prstGeom>
        </p:spPr>
      </p:pic>
    </p:spTree>
    <p:extLst>
      <p:ext uri="{BB962C8B-B14F-4D97-AF65-F5344CB8AC3E}">
        <p14:creationId xmlns:p14="http://schemas.microsoft.com/office/powerpoint/2010/main" val="3898093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7" ma:contentTypeDescription="Create a new document." ma:contentTypeScope="" ma:versionID="6c3c293f3e8abce8be2ba9b97401e344">
  <xsd:schema xmlns:xsd="http://www.w3.org/2001/XMLSchema" xmlns:xs="http://www.w3.org/2001/XMLSchema" xmlns:p="http://schemas.microsoft.com/office/2006/metadata/properties" xmlns:ns1="http://schemas.microsoft.com/sharepoint/v3" xmlns:ns2="b8820432-3450-4e09-b17f-565094e588be" xmlns:ns3="b7b956fb-0613-46b7-a92d-14c47de7bd00" targetNamespace="http://schemas.microsoft.com/office/2006/metadata/properties" ma:root="true" ma:fieldsID="3ddc009a799b631f0260fbec5139ad7a" ns1:_="" ns2:_="" ns3:_="">
    <xsd:import namespace="http://schemas.microsoft.com/sharepoint/v3"/>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b8820432-3450-4e09-b17f-565094e588be"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5CD50B5-071C-4EFE-8B04-EED451348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5E647C-F172-4223-BB60-896725595614}">
  <ds:schemaRefs>
    <ds:schemaRef ds:uri="http://schemas.microsoft.com/sharepoint/v3/contenttype/forms"/>
  </ds:schemaRefs>
</ds:datastoreItem>
</file>

<file path=customXml/itemProps3.xml><?xml version="1.0" encoding="utf-8"?>
<ds:datastoreItem xmlns:ds="http://schemas.openxmlformats.org/officeDocument/2006/customXml" ds:itemID="{A6B90DE2-8731-4B13-A4D6-6D060EA2EB5C}">
  <ds:schemaRefs>
    <ds:schemaRef ds:uri="http://schemas.microsoft.com/office/2006/metadata/properties"/>
    <ds:schemaRef ds:uri="http://schemas.microsoft.com/office/infopath/2007/PartnerControls"/>
    <ds:schemaRef ds:uri="http://schemas.microsoft.com/sharepoint/v3"/>
    <ds:schemaRef ds:uri="b8820432-3450-4e09-b17f-565094e588be"/>
  </ds:schemaRefs>
</ds:datastoreItem>
</file>

<file path=docProps/app.xml><?xml version="1.0" encoding="utf-8"?>
<Properties xmlns="http://schemas.openxmlformats.org/officeDocument/2006/extended-properties" xmlns:vt="http://schemas.openxmlformats.org/officeDocument/2006/docPropsVTypes">
  <Template>Breeze.thmx</Template>
  <TotalTime>3777</TotalTime>
  <Words>1693</Words>
  <Application>Microsoft Macintosh PowerPoint</Application>
  <PresentationFormat>On-screen Show (4:3)</PresentationFormat>
  <Paragraphs>247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Breeze</vt:lpstr>
      <vt:lpstr>  Fundamentals of Information Security SEC285   Final Project</vt:lpstr>
      <vt:lpstr>Introduction</vt:lpstr>
      <vt:lpstr>This is a 2-light Breadboard Layout that will be used to run a lighting system control remotely from a phone or computer browser via an URL </vt:lpstr>
      <vt:lpstr>2-light Control Web Interface</vt:lpstr>
      <vt:lpstr>  Vulnerability Assessment NMAP Scan</vt:lpstr>
      <vt:lpstr>A vulnerability of Critical  severity rating</vt:lpstr>
      <vt:lpstr>A vulnerability of  High  severity rating</vt:lpstr>
      <vt:lpstr>A vulnerability of  Medium  severity rating</vt:lpstr>
      <vt:lpstr>Questions</vt:lpstr>
      <vt:lpstr>Stateful Firewall  Use IPTABLES To Restrict Port Access</vt:lpstr>
      <vt:lpstr>Multi-factor Authentication</vt:lpstr>
      <vt:lpstr>Questions</vt:lpstr>
      <vt:lpstr>    Overview section of the security policy</vt:lpstr>
      <vt:lpstr>Purpose section of the security policy</vt:lpstr>
      <vt:lpstr>Scope  section of the security policy</vt:lpstr>
      <vt:lpstr>Policy  section of the security policy</vt:lpstr>
      <vt:lpstr>Questions</vt:lpstr>
      <vt:lpstr>  Home Security System Passive buzzer breadboard layout</vt:lpstr>
      <vt:lpstr>Passive buzzer system output</vt:lpstr>
      <vt:lpstr>Active buzzer breadboard layout</vt:lpstr>
      <vt:lpstr>Active buzzer system output</vt:lpstr>
      <vt:lpstr>    Asymmetric Key  File Encryption</vt:lpstr>
      <vt:lpstr>File decryption</vt:lpstr>
      <vt:lpstr>Password Policy Enforcement Account lockout screen</vt:lpstr>
      <vt:lpstr>Conclusion</vt:lpstr>
      <vt:lpstr>3-light Breadboard Layout</vt:lpstr>
      <vt:lpstr>3-light Control  Web Interface</vt:lpstr>
      <vt:lpstr>Two-alarm  breadboard layout</vt:lpstr>
      <vt:lpstr>Two-alarm system output </vt:lpstr>
      <vt:lpstr>Career Skills Obtained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First User</cp:lastModifiedBy>
  <cp:revision>141</cp:revision>
  <dcterms:created xsi:type="dcterms:W3CDTF">2019-04-16T16:54:41Z</dcterms:created>
  <dcterms:modified xsi:type="dcterms:W3CDTF">2020-08-28T05:00:48Z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