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70" r:id="rId4"/>
    <p:sldId id="271" r:id="rId5"/>
    <p:sldId id="272" r:id="rId6"/>
    <p:sldId id="273" r:id="rId7"/>
    <p:sldId id="275" r:id="rId8"/>
    <p:sldId id="274" r:id="rId9"/>
    <p:sldId id="276" r:id="rId10"/>
    <p:sldId id="261" r:id="rId11"/>
    <p:sldId id="277" r:id="rId12"/>
    <p:sldId id="267" r:id="rId13"/>
    <p:sldId id="26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6F37A-7C18-4BBB-BEA9-B260F8BECC28}" v="33" dt="2020-04-11T19:04:44.9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264"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E593C-9166-4B72-AE94-8BA707DA0663}" type="datetimeFigureOut">
              <a:rPr lang="en-US" smtClean="0"/>
              <a:pPr/>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E593C-9166-4B72-AE94-8BA707DA0663}" type="datetimeFigureOut">
              <a:rPr lang="en-US" smtClean="0"/>
              <a:pPr/>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E593C-9166-4B72-AE94-8BA707DA0663}" type="datetimeFigureOut">
              <a:rPr lang="en-US" smtClean="0"/>
              <a:pPr/>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E593C-9166-4B72-AE94-8BA707DA0663}" type="datetimeFigureOut">
              <a:rPr lang="en-US" smtClean="0"/>
              <a:pPr/>
              <a:t>4/24/2020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9E593C-9166-4B72-AE94-8BA707DA0663}" type="datetimeFigureOut">
              <a:rPr lang="en-US" smtClean="0"/>
              <a:pPr/>
              <a:t>4/24/2020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E593C-9166-4B72-AE94-8BA707DA0663}" type="datetimeFigureOut">
              <a:rPr lang="en-US" smtClean="0"/>
              <a:pPr/>
              <a:t>4/24/2020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E593C-9166-4B72-AE94-8BA707DA0663}" type="datetimeFigureOut">
              <a:rPr lang="en-US" smtClean="0"/>
              <a:pPr/>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E593C-9166-4B72-AE94-8BA707DA0663}" type="datetimeFigureOut">
              <a:rPr lang="en-US" smtClean="0"/>
              <a:pPr/>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E593C-9166-4B72-AE94-8BA707DA0663}" type="datetimeFigureOut">
              <a:rPr lang="en-US" smtClean="0"/>
              <a:pPr/>
              <a:t>4/24/2020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47F04-5B4A-4B3A-B7B2-0498BAC8F1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92490" y="1676400"/>
            <a:ext cx="7110970" cy="3599459"/>
          </a:xfrm>
        </p:spPr>
        <p:txBody>
          <a:bodyPr>
            <a:normAutofit/>
          </a:bodyPr>
          <a:lstStyle/>
          <a:p>
            <a:pPr>
              <a:lnSpc>
                <a:spcPct val="90000"/>
              </a:lnSpc>
            </a:pPr>
            <a:r>
              <a:rPr lang="en-US" sz="2800" dirty="0">
                <a:solidFill>
                  <a:srgbClr val="FFFFFF"/>
                </a:solidFill>
              </a:rPr>
              <a:t>Fundamentals of Information </a:t>
            </a:r>
            <a:br>
              <a:rPr lang="en-US" sz="2800" dirty="0">
                <a:solidFill>
                  <a:srgbClr val="FFFFFF"/>
                </a:solidFill>
              </a:rPr>
            </a:br>
            <a:r>
              <a:rPr lang="en-US" sz="2800" dirty="0">
                <a:solidFill>
                  <a:srgbClr val="FFFFFF"/>
                </a:solidFill>
              </a:rPr>
              <a:t>Technology &amp; Networking II</a:t>
            </a:r>
            <a:br>
              <a:rPr lang="en-US" sz="2800" dirty="0">
                <a:solidFill>
                  <a:srgbClr val="FFFFFF"/>
                </a:solidFill>
              </a:rPr>
            </a:br>
            <a:br>
              <a:rPr lang="en-US" sz="2800" dirty="0">
                <a:solidFill>
                  <a:srgbClr val="FFFFFF"/>
                </a:solidFill>
              </a:rPr>
            </a:br>
            <a:r>
              <a:rPr lang="en-US" sz="2800" dirty="0">
                <a:solidFill>
                  <a:srgbClr val="FFFFFF"/>
                </a:solidFill>
              </a:rPr>
              <a:t>NETW200</a:t>
            </a:r>
            <a:br>
              <a:rPr lang="en-US" sz="2800" dirty="0">
                <a:solidFill>
                  <a:srgbClr val="FFFFFF"/>
                </a:solidFill>
              </a:rPr>
            </a:br>
            <a:br>
              <a:rPr lang="en-US" sz="2800" dirty="0">
                <a:solidFill>
                  <a:srgbClr val="FFFFFF"/>
                </a:solidFill>
              </a:rPr>
            </a:br>
            <a:br>
              <a:rPr lang="en-US" sz="2800" dirty="0">
                <a:solidFill>
                  <a:srgbClr val="FFFFFF"/>
                </a:solidFill>
              </a:rPr>
            </a:br>
            <a:r>
              <a:rPr lang="en-US" sz="2800" dirty="0">
                <a:solidFill>
                  <a:srgbClr val="FFFFFF"/>
                </a:solidFill>
              </a:rPr>
              <a:t>Hao Huang</a:t>
            </a:r>
            <a:br>
              <a:rPr lang="en-US" sz="2800" dirty="0">
                <a:solidFill>
                  <a:srgbClr val="FFFFFF"/>
                </a:solidFill>
              </a:rPr>
            </a:br>
            <a:r>
              <a:rPr lang="en-US" sz="2800" dirty="0">
                <a:solidFill>
                  <a:srgbClr val="FFFFFF"/>
                </a:solidFill>
              </a:rPr>
              <a:t>April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884682" y="822960"/>
            <a:ext cx="7372350" cy="13258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3500" kern="1200" dirty="0">
                <a:solidFill>
                  <a:srgbClr val="FFFFFF"/>
                </a:solidFill>
                <a:latin typeface="+mj-lt"/>
                <a:ea typeface="+mj-ea"/>
                <a:cs typeface="+mj-cs"/>
              </a:rPr>
              <a:t>IP configurations of </a:t>
            </a:r>
          </a:p>
          <a:p>
            <a:pPr>
              <a:lnSpc>
                <a:spcPct val="90000"/>
              </a:lnSpc>
              <a:spcAft>
                <a:spcPts val="600"/>
              </a:spcAft>
            </a:pPr>
            <a:r>
              <a:rPr lang="en-US" sz="3500" kern="1200" dirty="0">
                <a:solidFill>
                  <a:srgbClr val="FFFFFF"/>
                </a:solidFill>
                <a:latin typeface="+mj-lt"/>
                <a:ea typeface="+mj-ea"/>
                <a:cs typeface="+mj-cs"/>
              </a:rPr>
              <a:t>Lo5 and Lo6 interfaces</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736092" y="2515936"/>
            <a:ext cx="7927848" cy="605096"/>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1700" dirty="0">
                <a:solidFill>
                  <a:srgbClr val="000000"/>
                </a:solidFill>
              </a:rPr>
              <a:t>A screenshot of </a:t>
            </a:r>
            <a:r>
              <a:rPr lang="en-US" sz="1700" dirty="0">
                <a:solidFill>
                  <a:schemeClr val="accent5">
                    <a:lumMod val="75000"/>
                  </a:schemeClr>
                </a:solidFill>
              </a:rPr>
              <a:t>Loopback 5</a:t>
            </a:r>
            <a:r>
              <a:rPr lang="en-US" sz="1700" dirty="0">
                <a:solidFill>
                  <a:srgbClr val="000000"/>
                </a:solidFill>
              </a:rPr>
              <a:t> and </a:t>
            </a:r>
            <a:r>
              <a:rPr lang="en-US" sz="1700" dirty="0">
                <a:solidFill>
                  <a:schemeClr val="accent6">
                    <a:lumMod val="75000"/>
                  </a:schemeClr>
                </a:solidFill>
              </a:rPr>
              <a:t>Loopback 6</a:t>
            </a:r>
            <a:r>
              <a:rPr lang="en-US" sz="1700" dirty="0">
                <a:solidFill>
                  <a:srgbClr val="000000"/>
                </a:solidFill>
              </a:rPr>
              <a:t> interfaces on the GL-MT300N-V2 Router.</a:t>
            </a:r>
          </a:p>
        </p:txBody>
      </p:sp>
      <p:pic>
        <p:nvPicPr>
          <p:cNvPr id="2" name="Content Placeholder 1">
            <a:extLst>
              <a:ext uri="{FF2B5EF4-FFF2-40B4-BE49-F238E27FC236}">
                <a16:creationId xmlns:a16="http://schemas.microsoft.com/office/drawing/2014/main" id="{BB9863D5-2571-449A-BE16-92ABC608B043}"/>
              </a:ext>
            </a:extLst>
          </p:cNvPr>
          <p:cNvPicPr>
            <a:picLocks noGrp="1" noChangeAspect="1"/>
          </p:cNvPicPr>
          <p:nvPr>
            <p:ph idx="1"/>
          </p:nvPr>
        </p:nvPicPr>
        <p:blipFill rotWithShape="1">
          <a:blip r:embed="rId3"/>
          <a:srcRect l="6062" t="12669" r="62720" b="29227"/>
          <a:stretch/>
        </p:blipFill>
        <p:spPr>
          <a:xfrm>
            <a:off x="1076687" y="3121032"/>
            <a:ext cx="6988340" cy="3124199"/>
          </a:xfrm>
          <a:prstGeom prst="rect">
            <a:avLst/>
          </a:prstGeom>
        </p:spPr>
      </p:pic>
      <p:sp>
        <p:nvSpPr>
          <p:cNvPr id="10" name="Rectangle: Rounded Corners 9">
            <a:extLst>
              <a:ext uri="{FF2B5EF4-FFF2-40B4-BE49-F238E27FC236}">
                <a16:creationId xmlns:a16="http://schemas.microsoft.com/office/drawing/2014/main" id="{5AE54FDF-69AE-4807-9075-013AB290C5DD}"/>
              </a:ext>
            </a:extLst>
          </p:cNvPr>
          <p:cNvSpPr/>
          <p:nvPr/>
        </p:nvSpPr>
        <p:spPr>
          <a:xfrm>
            <a:off x="1447800" y="4038600"/>
            <a:ext cx="6553200" cy="711828"/>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4DB9612-84AE-435D-9DF9-7751CA322446}"/>
              </a:ext>
            </a:extLst>
          </p:cNvPr>
          <p:cNvSpPr/>
          <p:nvPr/>
        </p:nvSpPr>
        <p:spPr>
          <a:xfrm>
            <a:off x="1457227" y="4850772"/>
            <a:ext cx="6553200" cy="711828"/>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687D51A-AF73-4764-BC16-909DA54B36F1}"/>
              </a:ext>
            </a:extLst>
          </p:cNvPr>
          <p:cNvCxnSpPr/>
          <p:nvPr/>
        </p:nvCxnSpPr>
        <p:spPr>
          <a:xfrm flipH="1">
            <a:off x="2286000" y="2971800"/>
            <a:ext cx="381000" cy="144780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37A5BAD-C71A-4555-8059-32A91BDA5B17}"/>
              </a:ext>
            </a:extLst>
          </p:cNvPr>
          <p:cNvCxnSpPr/>
          <p:nvPr/>
        </p:nvCxnSpPr>
        <p:spPr>
          <a:xfrm flipH="1">
            <a:off x="2286000" y="2971800"/>
            <a:ext cx="1981200" cy="220980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670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46DD2B8-23AE-42D6-B18D-F67A79AF2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050133"/>
            <a:ext cx="174721" cy="1340860"/>
            <a:chOff x="56167" y="2050133"/>
            <a:chExt cx="232963" cy="1340860"/>
          </a:xfrm>
        </p:grpSpPr>
        <p:sp>
          <p:nvSpPr>
            <p:cNvPr id="26" name="Rectangle 2">
              <a:extLst>
                <a:ext uri="{FF2B5EF4-FFF2-40B4-BE49-F238E27FC236}">
                  <a16:creationId xmlns:a16="http://schemas.microsoft.com/office/drawing/2014/main" id="{8CA319CB-D0B4-4237-80E7-A1F2D0523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1E26035C-96F8-42F8-9EA6-2CB858DCC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CCCBD611-575E-4B48-AD19-2BE3C090B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DD58AFFA-BBF2-41D0-B7E5-349C7BDC5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4FABF5F4-3F5D-490E-A3B7-20CD27B15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7C5E139B-3B76-4E1F-A342-A35F46F85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E5C4DBBF-FE82-4F17-8961-501300F2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5EDDEE69-1447-469D-8042-2C00242F3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21617D18-120E-4F17-B0E5-08E402AE2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1BD601E3-9562-402E-A7A4-C1190EF9E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a:extLst>
                <a:ext uri="{FF2B5EF4-FFF2-40B4-BE49-F238E27FC236}">
                  <a16:creationId xmlns:a16="http://schemas.microsoft.com/office/drawing/2014/main" id="{B6E6DD98-E4A8-4594-A271-4817EB063C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71830D40-9057-4C31-AFF6-EC6FE442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
              <a:extLst>
                <a:ext uri="{FF2B5EF4-FFF2-40B4-BE49-F238E27FC236}">
                  <a16:creationId xmlns:a16="http://schemas.microsoft.com/office/drawing/2014/main" id="{CD3999D9-D0F9-45F1-BAF3-B5762B131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68BC9041-7226-40E3-BFA4-528943B01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
              <a:extLst>
                <a:ext uri="{FF2B5EF4-FFF2-40B4-BE49-F238E27FC236}">
                  <a16:creationId xmlns:a16="http://schemas.microsoft.com/office/drawing/2014/main" id="{2EE801BF-CC56-478B-9384-46039E0A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9">
              <a:extLst>
                <a:ext uri="{FF2B5EF4-FFF2-40B4-BE49-F238E27FC236}">
                  <a16:creationId xmlns:a16="http://schemas.microsoft.com/office/drawing/2014/main" id="{57309C0D-1F38-4ED9-93DC-1AF15A7A2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2">
              <a:extLst>
                <a:ext uri="{FF2B5EF4-FFF2-40B4-BE49-F238E27FC236}">
                  <a16:creationId xmlns:a16="http://schemas.microsoft.com/office/drawing/2014/main" id="{F1A99AAC-FA7B-49C9-B52E-78FD8F9B9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9">
              <a:extLst>
                <a:ext uri="{FF2B5EF4-FFF2-40B4-BE49-F238E27FC236}">
                  <a16:creationId xmlns:a16="http://schemas.microsoft.com/office/drawing/2014/main" id="{B5FCC35E-6E98-4E6C-A270-CD02B4EF6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
              <a:extLst>
                <a:ext uri="{FF2B5EF4-FFF2-40B4-BE49-F238E27FC236}">
                  <a16:creationId xmlns:a16="http://schemas.microsoft.com/office/drawing/2014/main" id="{CA1C065A-A113-4844-A167-0BF400109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59">
              <a:extLst>
                <a:ext uri="{FF2B5EF4-FFF2-40B4-BE49-F238E27FC236}">
                  <a16:creationId xmlns:a16="http://schemas.microsoft.com/office/drawing/2014/main" id="{DAB151F5-E9D5-4D33-A4D1-99D17F83A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1">
            <a:extLst>
              <a:ext uri="{FF2B5EF4-FFF2-40B4-BE49-F238E27FC236}">
                <a16:creationId xmlns:a16="http://schemas.microsoft.com/office/drawing/2014/main" id="{9E51893A-3396-4A4C-B775-06CA428F3513}"/>
              </a:ext>
            </a:extLst>
          </p:cNvPr>
          <p:cNvPicPr>
            <a:picLocks noGrp="1" noChangeAspect="1"/>
          </p:cNvPicPr>
          <p:nvPr>
            <p:ph idx="1"/>
          </p:nvPr>
        </p:nvPicPr>
        <p:blipFill rotWithShape="1">
          <a:blip r:embed="rId2"/>
          <a:srcRect l="26703" t="19787" r="55042" b="28966"/>
          <a:stretch/>
        </p:blipFill>
        <p:spPr>
          <a:xfrm>
            <a:off x="0" y="-18566"/>
            <a:ext cx="6076343" cy="4819166"/>
          </a:xfrm>
          <a:prstGeom prst="rect">
            <a:avLst/>
          </a:prstGeom>
        </p:spPr>
      </p:pic>
      <p:sp>
        <p:nvSpPr>
          <p:cNvPr id="47" name="Rectangle 46">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1"/>
            <a:ext cx="3968601" cy="14935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438912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1">
            <a:extLst>
              <a:ext uri="{FF2B5EF4-FFF2-40B4-BE49-F238E27FC236}">
                <a16:creationId xmlns:a16="http://schemas.microsoft.com/office/drawing/2014/main" id="{EDE6466F-1275-4708-98AB-018FFF9715DC}"/>
              </a:ext>
            </a:extLst>
          </p:cNvPr>
          <p:cNvPicPr>
            <a:picLocks noChangeAspect="1"/>
          </p:cNvPicPr>
          <p:nvPr/>
        </p:nvPicPr>
        <p:blipFill rotWithShape="1">
          <a:blip r:embed="rId2"/>
          <a:srcRect l="3354" t="11161" r="82412" b="30260"/>
          <a:stretch/>
        </p:blipFill>
        <p:spPr>
          <a:xfrm>
            <a:off x="4917088" y="1943491"/>
            <a:ext cx="4226912" cy="4914507"/>
          </a:xfrm>
          <a:prstGeom prst="rect">
            <a:avLst/>
          </a:prstGeom>
        </p:spPr>
      </p:pic>
      <p:sp>
        <p:nvSpPr>
          <p:cNvPr id="6" name="Rectangle 5">
            <a:extLst>
              <a:ext uri="{FF2B5EF4-FFF2-40B4-BE49-F238E27FC236}">
                <a16:creationId xmlns:a16="http://schemas.microsoft.com/office/drawing/2014/main" id="{6B16C732-F6BC-41F2-9126-A5763E72F922}"/>
              </a:ext>
            </a:extLst>
          </p:cNvPr>
          <p:cNvSpPr/>
          <p:nvPr/>
        </p:nvSpPr>
        <p:spPr>
          <a:xfrm>
            <a:off x="1418006" y="5148505"/>
            <a:ext cx="2839544" cy="1089529"/>
          </a:xfrm>
          <a:prstGeom prst="rect">
            <a:avLst/>
          </a:prstGeom>
        </p:spPr>
        <p:txBody>
          <a:bodyPr wrap="square">
            <a:spAutoFit/>
          </a:bodyPr>
          <a:lstStyle/>
          <a:p>
            <a:pPr indent="-228600">
              <a:lnSpc>
                <a:spcPct val="90000"/>
              </a:lnSpc>
            </a:pPr>
            <a:r>
              <a:rPr lang="en-US" dirty="0"/>
              <a:t>A screenshot of the ICMP Ping Test from the Windows </a:t>
            </a:r>
            <a:r>
              <a:rPr lang="en-US" dirty="0">
                <a:solidFill>
                  <a:schemeClr val="accent6">
                    <a:lumMod val="75000"/>
                  </a:schemeClr>
                </a:solidFill>
              </a:rPr>
              <a:t>Host Computer</a:t>
            </a:r>
            <a:r>
              <a:rPr lang="en-US" dirty="0"/>
              <a:t> and the two Loopback interfaces</a:t>
            </a:r>
            <a:r>
              <a:rPr lang="en-US" dirty="0">
                <a:solidFill>
                  <a:schemeClr val="bg1"/>
                </a:solidFill>
              </a:rPr>
              <a:t>. </a:t>
            </a:r>
          </a:p>
        </p:txBody>
      </p:sp>
      <p:sp>
        <p:nvSpPr>
          <p:cNvPr id="7" name="Rectangle 6">
            <a:extLst>
              <a:ext uri="{FF2B5EF4-FFF2-40B4-BE49-F238E27FC236}">
                <a16:creationId xmlns:a16="http://schemas.microsoft.com/office/drawing/2014/main" id="{0660274B-31E7-4ECE-AF07-B33621DAFCAC}"/>
              </a:ext>
            </a:extLst>
          </p:cNvPr>
          <p:cNvSpPr/>
          <p:nvPr/>
        </p:nvSpPr>
        <p:spPr>
          <a:xfrm>
            <a:off x="6477001" y="434837"/>
            <a:ext cx="2601278" cy="1089529"/>
          </a:xfrm>
          <a:prstGeom prst="rect">
            <a:avLst/>
          </a:prstGeom>
        </p:spPr>
        <p:txBody>
          <a:bodyPr wrap="square">
            <a:spAutoFit/>
          </a:bodyPr>
          <a:lstStyle/>
          <a:p>
            <a:pPr indent="-228600">
              <a:lnSpc>
                <a:spcPct val="90000"/>
              </a:lnSpc>
            </a:pPr>
            <a:r>
              <a:rPr lang="en-US" dirty="0"/>
              <a:t>A screenshot of the ICMP Ping Test from the </a:t>
            </a:r>
            <a:r>
              <a:rPr lang="en-US" dirty="0">
                <a:solidFill>
                  <a:schemeClr val="accent6">
                    <a:lumMod val="75000"/>
                  </a:schemeClr>
                </a:solidFill>
              </a:rPr>
              <a:t>Kali Virtual Machine</a:t>
            </a:r>
            <a:r>
              <a:rPr lang="en-US" dirty="0"/>
              <a:t> and two Loopback interfaces </a:t>
            </a:r>
          </a:p>
        </p:txBody>
      </p:sp>
      <p:sp>
        <p:nvSpPr>
          <p:cNvPr id="8" name="Arrow: Right 7">
            <a:extLst>
              <a:ext uri="{FF2B5EF4-FFF2-40B4-BE49-F238E27FC236}">
                <a16:creationId xmlns:a16="http://schemas.microsoft.com/office/drawing/2014/main" id="{D069265C-358A-42F0-A6AE-BE3061A1A6A2}"/>
              </a:ext>
            </a:extLst>
          </p:cNvPr>
          <p:cNvSpPr/>
          <p:nvPr/>
        </p:nvSpPr>
        <p:spPr>
          <a:xfrm>
            <a:off x="983123" y="4819166"/>
            <a:ext cx="3968601" cy="1714891"/>
          </a:xfrm>
          <a:prstGeom prst="rightArrow">
            <a:avLst>
              <a:gd name="adj1" fmla="val 66491"/>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C84193C1-0E2D-408C-A154-F826373C73A6}"/>
              </a:ext>
            </a:extLst>
          </p:cNvPr>
          <p:cNvSpPr/>
          <p:nvPr/>
        </p:nvSpPr>
        <p:spPr>
          <a:xfrm rot="10800000">
            <a:off x="6076343" y="114298"/>
            <a:ext cx="2938500" cy="1714891"/>
          </a:xfrm>
          <a:prstGeom prst="rightArrow">
            <a:avLst>
              <a:gd name="adj1" fmla="val 66491"/>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052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82601" y="623392"/>
            <a:ext cx="2522980" cy="1607060"/>
          </a:xfrm>
          <a:prstGeom prst="rect">
            <a:avLst/>
          </a:prstGeom>
          <a:noFill/>
          <a:ln w="19050">
            <a:solidFill>
              <a:schemeClr val="tx1"/>
            </a:solidFill>
          </a:ln>
        </p:spPr>
        <p:txBody>
          <a:bodyPr vert="horz" wrap="square"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4000" kern="1200" dirty="0">
                <a:solidFill>
                  <a:schemeClr val="accent6">
                    <a:lumMod val="75000"/>
                  </a:schemeClr>
                </a:solidFill>
                <a:latin typeface="+mj-lt"/>
                <a:ea typeface="+mj-ea"/>
                <a:cs typeface="+mj-cs"/>
              </a:rPr>
              <a:t>WLAN SSID</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82601" y="2638043"/>
            <a:ext cx="2522980" cy="34156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1700" dirty="0"/>
              <a:t>A screenshot of my WLAN SSID shown in the extender configuration window on the AR-750 router</a:t>
            </a:r>
          </a:p>
        </p:txBody>
      </p:sp>
      <p:pic>
        <p:nvPicPr>
          <p:cNvPr id="11" name="Picture 10">
            <a:extLst>
              <a:ext uri="{FF2B5EF4-FFF2-40B4-BE49-F238E27FC236}">
                <a16:creationId xmlns:a16="http://schemas.microsoft.com/office/drawing/2014/main" id="{81462919-FC27-4AF5-951C-702792D73C02}"/>
              </a:ext>
            </a:extLst>
          </p:cNvPr>
          <p:cNvPicPr>
            <a:picLocks noChangeAspect="1"/>
          </p:cNvPicPr>
          <p:nvPr/>
        </p:nvPicPr>
        <p:blipFill rotWithShape="1">
          <a:blip r:embed="rId2"/>
          <a:srcRect l="25647" t="-370" r="53333"/>
          <a:stretch/>
        </p:blipFill>
        <p:spPr>
          <a:xfrm>
            <a:off x="4114800" y="289901"/>
            <a:ext cx="4654203" cy="6278198"/>
          </a:xfrm>
          <a:prstGeom prst="rect">
            <a:avLst/>
          </a:prstGeom>
        </p:spPr>
      </p:pic>
    </p:spTree>
    <p:extLst>
      <p:ext uri="{BB962C8B-B14F-4D97-AF65-F5344CB8AC3E}">
        <p14:creationId xmlns:p14="http://schemas.microsoft.com/office/powerpoint/2010/main" val="166677112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12570DED-E942-4274-A5C5-61D0403EDC64}"/>
              </a:ext>
            </a:extLst>
          </p:cNvPr>
          <p:cNvSpPr>
            <a:spLocks noGrp="1"/>
          </p:cNvSpPr>
          <p:nvPr>
            <p:ph type="title"/>
          </p:nvPr>
        </p:nvSpPr>
        <p:spPr>
          <a:xfrm>
            <a:off x="884419" y="826680"/>
            <a:ext cx="7375161" cy="1325563"/>
          </a:xfrm>
        </p:spPr>
        <p:txBody>
          <a:bodyPr vert="horz" lIns="91440" tIns="45720" rIns="91440" bIns="45720" rtlCol="0" anchor="ctr">
            <a:normAutofit/>
          </a:bodyPr>
          <a:lstStyle/>
          <a:p>
            <a:pPr>
              <a:lnSpc>
                <a:spcPct val="90000"/>
              </a:lnSpc>
            </a:pPr>
            <a:r>
              <a:rPr lang="en-US" sz="3500" kern="1200" dirty="0">
                <a:solidFill>
                  <a:srgbClr val="FFFFFF"/>
                </a:solidFill>
                <a:latin typeface="+mj-lt"/>
                <a:ea typeface="+mj-ea"/>
                <a:cs typeface="+mj-cs"/>
              </a:rPr>
              <a:t>Questions</a:t>
            </a:r>
          </a:p>
        </p:txBody>
      </p:sp>
      <p:sp>
        <p:nvSpPr>
          <p:cNvPr id="8" name="Text Placeholder 6">
            <a:extLst>
              <a:ext uri="{FF2B5EF4-FFF2-40B4-BE49-F238E27FC236}">
                <a16:creationId xmlns:a16="http://schemas.microsoft.com/office/drawing/2014/main" id="{FADDAB32-E602-42AB-85E5-81A683738955}"/>
              </a:ext>
            </a:extLst>
          </p:cNvPr>
          <p:cNvSpPr txBox="1">
            <a:spLocks/>
          </p:cNvSpPr>
          <p:nvPr/>
        </p:nvSpPr>
        <p:spPr>
          <a:xfrm>
            <a:off x="784994" y="2781431"/>
            <a:ext cx="7573781" cy="3505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1400" dirty="0">
                <a:solidFill>
                  <a:srgbClr val="000000"/>
                </a:solidFill>
              </a:rPr>
              <a:t>1. What is the difference between a physical interface and a loopback interface? </a:t>
            </a:r>
          </a:p>
          <a:p>
            <a:pPr marL="0" indent="-228600">
              <a:lnSpc>
                <a:spcPct val="90000"/>
              </a:lnSpc>
            </a:pPr>
            <a:endParaRPr lang="en-US" sz="1400" dirty="0">
              <a:solidFill>
                <a:srgbClr val="000000"/>
              </a:solidFill>
            </a:endParaRPr>
          </a:p>
          <a:p>
            <a:pPr marL="0" indent="0">
              <a:lnSpc>
                <a:spcPct val="90000"/>
              </a:lnSpc>
              <a:buNone/>
            </a:pPr>
            <a:r>
              <a:rPr lang="en-US" sz="1400" dirty="0">
                <a:solidFill>
                  <a:srgbClr val="000000"/>
                </a:solidFill>
              </a:rPr>
              <a:t>A loopback interface is virtual interface to emulate a physical interface. </a:t>
            </a:r>
          </a:p>
          <a:p>
            <a:pPr marL="0" indent="0">
              <a:lnSpc>
                <a:spcPct val="90000"/>
              </a:lnSpc>
              <a:buNone/>
            </a:pPr>
            <a:r>
              <a:rPr lang="en-US" sz="1400" dirty="0">
                <a:solidFill>
                  <a:srgbClr val="000000"/>
                </a:solidFill>
              </a:rPr>
              <a:t>Virtual interfaces are network interfaces that are not associated with a physical interface. Physical interfaces have some form of physical element—for example, an RJ-45 male connector on an Ethernet cable. Virtual interfaces exist only in software; there are no physical elements. </a:t>
            </a:r>
          </a:p>
          <a:p>
            <a:pPr marL="0" indent="-228600">
              <a:lnSpc>
                <a:spcPct val="90000"/>
              </a:lnSpc>
            </a:pPr>
            <a:endParaRPr lang="en-US" sz="1400" dirty="0">
              <a:solidFill>
                <a:srgbClr val="000000"/>
              </a:solidFill>
            </a:endParaRPr>
          </a:p>
          <a:p>
            <a:pPr marL="0" indent="0">
              <a:lnSpc>
                <a:spcPct val="90000"/>
              </a:lnSpc>
              <a:buNone/>
            </a:pPr>
            <a:r>
              <a:rPr lang="en-US" sz="1400" dirty="0">
                <a:solidFill>
                  <a:srgbClr val="000000"/>
                </a:solidFill>
              </a:rPr>
              <a:t>2. How is it possible to successfully conduct an ICMP Ping test from Host Computer to the Loopback interfaces without the need for dynamic or static routing?</a:t>
            </a:r>
          </a:p>
          <a:p>
            <a:pPr marL="0" indent="-228600">
              <a:lnSpc>
                <a:spcPct val="90000"/>
              </a:lnSpc>
            </a:pPr>
            <a:endParaRPr lang="en-US" sz="1400" dirty="0">
              <a:solidFill>
                <a:srgbClr val="000000"/>
              </a:solidFill>
            </a:endParaRPr>
          </a:p>
          <a:p>
            <a:pPr marL="0" indent="0">
              <a:lnSpc>
                <a:spcPct val="90000"/>
              </a:lnSpc>
              <a:buNone/>
            </a:pPr>
            <a:r>
              <a:rPr lang="en-US" sz="1400" dirty="0">
                <a:solidFill>
                  <a:srgbClr val="000000"/>
                </a:solidFill>
              </a:rPr>
              <a:t>When the Kali host sent the ping request to destination network IP address, the request will first to be sent to the router or access point. The router served as the default gateway then forwards that ICMP ping packet to the destination IP address. Since the destination network IP address is being configured as subnet on the same router, the router acknowledges the packet is received and sent back to the Kali host that the destination subnet IP has received the packet. </a:t>
            </a:r>
          </a:p>
        </p:txBody>
      </p:sp>
    </p:spTree>
    <p:extLst>
      <p:ext uri="{BB962C8B-B14F-4D97-AF65-F5344CB8AC3E}">
        <p14:creationId xmlns:p14="http://schemas.microsoft.com/office/powerpoint/2010/main" val="2635469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video game&#10;&#10;Description automatically generated">
            <a:extLst>
              <a:ext uri="{FF2B5EF4-FFF2-40B4-BE49-F238E27FC236}">
                <a16:creationId xmlns:a16="http://schemas.microsoft.com/office/drawing/2014/main" id="{36024C15-0243-4909-A659-987DFC4D121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21" r="43341"/>
          <a:stretch/>
        </p:blipFill>
        <p:spPr>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5" name="Freeform: Shape 14">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C6E4D3-60ED-4B42-A5A4-88D5DBD124DC}"/>
              </a:ext>
            </a:extLst>
          </p:cNvPr>
          <p:cNvSpPr>
            <a:spLocks noGrp="1"/>
          </p:cNvSpPr>
          <p:nvPr>
            <p:ph type="title"/>
          </p:nvPr>
        </p:nvSpPr>
        <p:spPr>
          <a:xfrm>
            <a:off x="358485" y="1122363"/>
            <a:ext cx="3017520" cy="1899858"/>
          </a:xfrm>
        </p:spPr>
        <p:txBody>
          <a:bodyPr vert="horz" lIns="91440" tIns="45720" rIns="91440" bIns="45720" rtlCol="0" anchor="b">
            <a:normAutofit/>
          </a:bodyPr>
          <a:lstStyle/>
          <a:p>
            <a:pPr algn="l">
              <a:lnSpc>
                <a:spcPct val="90000"/>
              </a:lnSpc>
            </a:pPr>
            <a:r>
              <a:rPr lang="en-US" sz="3200" dirty="0"/>
              <a:t>Import </a:t>
            </a:r>
            <a:r>
              <a:rPr lang="en-US" sz="3200" dirty="0">
                <a:solidFill>
                  <a:schemeClr val="accent6">
                    <a:lumMod val="75000"/>
                  </a:schemeClr>
                </a:solidFill>
              </a:rPr>
              <a:t>Kali</a:t>
            </a:r>
            <a:r>
              <a:rPr lang="en-US" sz="3200" dirty="0"/>
              <a:t> Virtualized Appliance to VMware Player</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58F8AC5-561A-420F-99F2-E3B078115402}"/>
              </a:ext>
            </a:extLst>
          </p:cNvPr>
          <p:cNvPicPr>
            <a:picLocks noChangeAspect="1"/>
          </p:cNvPicPr>
          <p:nvPr/>
        </p:nvPicPr>
        <p:blipFill rotWithShape="1">
          <a:blip r:embed="rId3"/>
          <a:srcRect l="14032" t="11484" r="67167" b="35039"/>
          <a:stretch/>
        </p:blipFill>
        <p:spPr>
          <a:xfrm>
            <a:off x="4419600" y="3026934"/>
            <a:ext cx="4419601" cy="3535680"/>
          </a:xfrm>
          <a:prstGeom prst="rect">
            <a:avLst/>
          </a:prstGeom>
        </p:spPr>
      </p:pic>
      <p:sp>
        <p:nvSpPr>
          <p:cNvPr id="5" name="TextBox 4">
            <a:extLst>
              <a:ext uri="{FF2B5EF4-FFF2-40B4-BE49-F238E27FC236}">
                <a16:creationId xmlns:a16="http://schemas.microsoft.com/office/drawing/2014/main" id="{FE0249D3-1F17-49BE-BE87-97F5E312EC94}"/>
              </a:ext>
            </a:extLst>
          </p:cNvPr>
          <p:cNvSpPr txBox="1"/>
          <p:nvPr/>
        </p:nvSpPr>
        <p:spPr>
          <a:xfrm>
            <a:off x="360771" y="3078736"/>
            <a:ext cx="3017520" cy="1477328"/>
          </a:xfrm>
          <a:prstGeom prst="rect">
            <a:avLst/>
          </a:prstGeom>
          <a:noFill/>
        </p:spPr>
        <p:txBody>
          <a:bodyPr wrap="square" rtlCol="0">
            <a:spAutoFit/>
          </a:bodyPr>
          <a:lstStyle/>
          <a:p>
            <a:r>
              <a:rPr lang="en-US" dirty="0"/>
              <a:t>I also tried the Oracle VM VirtualBox to compare performance, to my surprise that some tools do not run well in each version!</a:t>
            </a:r>
          </a:p>
        </p:txBody>
      </p:sp>
    </p:spTree>
    <p:extLst>
      <p:ext uri="{BB962C8B-B14F-4D97-AF65-F5344CB8AC3E}">
        <p14:creationId xmlns:p14="http://schemas.microsoft.com/office/powerpoint/2010/main" val="250418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computer&#10;&#10;Description automatically generated">
            <a:extLst>
              <a:ext uri="{FF2B5EF4-FFF2-40B4-BE49-F238E27FC236}">
                <a16:creationId xmlns:a16="http://schemas.microsoft.com/office/drawing/2014/main" id="{9835276D-FD75-4E91-B657-D768A8F3E3C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50284"/>
          <a:stretch/>
        </p:blipFill>
        <p:spPr>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F4F35E-DC53-43BA-9847-9DE3F27894EA}"/>
              </a:ext>
            </a:extLst>
          </p:cNvPr>
          <p:cNvSpPr>
            <a:spLocks noGrp="1"/>
          </p:cNvSpPr>
          <p:nvPr>
            <p:ph type="title"/>
          </p:nvPr>
        </p:nvSpPr>
        <p:spPr>
          <a:xfrm>
            <a:off x="358485" y="1122363"/>
            <a:ext cx="3017520" cy="1925637"/>
          </a:xfrm>
        </p:spPr>
        <p:txBody>
          <a:bodyPr vert="horz" lIns="91440" tIns="45720" rIns="91440" bIns="45720" rtlCol="0" anchor="b">
            <a:normAutofit/>
          </a:bodyPr>
          <a:lstStyle/>
          <a:p>
            <a:pPr algn="l">
              <a:lnSpc>
                <a:spcPct val="90000"/>
              </a:lnSpc>
            </a:pPr>
            <a:r>
              <a:rPr lang="en-US" sz="3200" dirty="0"/>
              <a:t>Successful ICMP </a:t>
            </a:r>
            <a:r>
              <a:rPr lang="en-US" sz="3200" dirty="0">
                <a:solidFill>
                  <a:schemeClr val="accent6">
                    <a:lumMod val="75000"/>
                  </a:schemeClr>
                </a:solidFill>
              </a:rPr>
              <a:t>Ping</a:t>
            </a:r>
            <a:r>
              <a:rPr lang="en-US" sz="3200" dirty="0"/>
              <a:t> between Kali and Ubuntu VMs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screenshot of a computer&#10;&#10;Description automatically generated">
            <a:extLst>
              <a:ext uri="{FF2B5EF4-FFF2-40B4-BE49-F238E27FC236}">
                <a16:creationId xmlns:a16="http://schemas.microsoft.com/office/drawing/2014/main" id="{99F727C4-50F3-4DCB-956B-9CE4C0CC7B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10" t="22874" r="9786" b="39655"/>
          <a:stretch/>
        </p:blipFill>
        <p:spPr>
          <a:xfrm>
            <a:off x="4072436" y="4546920"/>
            <a:ext cx="4443967" cy="2216592"/>
          </a:xfrm>
          <a:prstGeom prst="rect">
            <a:avLst/>
          </a:prstGeom>
        </p:spPr>
      </p:pic>
      <p:sp>
        <p:nvSpPr>
          <p:cNvPr id="5" name="TextBox 4">
            <a:extLst>
              <a:ext uri="{FF2B5EF4-FFF2-40B4-BE49-F238E27FC236}">
                <a16:creationId xmlns:a16="http://schemas.microsoft.com/office/drawing/2014/main" id="{5DB599F1-798C-421E-97C1-2B6B422ABBBB}"/>
              </a:ext>
            </a:extLst>
          </p:cNvPr>
          <p:cNvSpPr txBox="1"/>
          <p:nvPr/>
        </p:nvSpPr>
        <p:spPr>
          <a:xfrm>
            <a:off x="352985" y="3225795"/>
            <a:ext cx="2729609" cy="1200329"/>
          </a:xfrm>
          <a:prstGeom prst="rect">
            <a:avLst/>
          </a:prstGeom>
          <a:noFill/>
        </p:spPr>
        <p:txBody>
          <a:bodyPr wrap="square" rtlCol="0">
            <a:spAutoFit/>
          </a:bodyPr>
          <a:lstStyle/>
          <a:p>
            <a:r>
              <a:rPr lang="en-US" dirty="0"/>
              <a:t>Bridging the Kali’s virtual network adapter with the router to obtain IP for the virtual machines</a:t>
            </a:r>
          </a:p>
        </p:txBody>
      </p:sp>
      <p:sp>
        <p:nvSpPr>
          <p:cNvPr id="6" name="TextBox 5">
            <a:extLst>
              <a:ext uri="{FF2B5EF4-FFF2-40B4-BE49-F238E27FC236}">
                <a16:creationId xmlns:a16="http://schemas.microsoft.com/office/drawing/2014/main" id="{F4C0B508-73D5-4477-9FBD-C55141594803}"/>
              </a:ext>
            </a:extLst>
          </p:cNvPr>
          <p:cNvSpPr txBox="1"/>
          <p:nvPr/>
        </p:nvSpPr>
        <p:spPr>
          <a:xfrm>
            <a:off x="363984" y="4833856"/>
            <a:ext cx="2718611" cy="1477328"/>
          </a:xfrm>
          <a:prstGeom prst="rect">
            <a:avLst/>
          </a:prstGeom>
          <a:noFill/>
        </p:spPr>
        <p:txBody>
          <a:bodyPr wrap="square" rtlCol="0">
            <a:spAutoFit/>
          </a:bodyPr>
          <a:lstStyle/>
          <a:p>
            <a:r>
              <a:rPr lang="en-US" dirty="0"/>
              <a:t>Ping results show 0 packet loss means that physical device able to communicate with virtual machines</a:t>
            </a:r>
          </a:p>
        </p:txBody>
      </p:sp>
    </p:spTree>
    <p:extLst>
      <p:ext uri="{BB962C8B-B14F-4D97-AF65-F5344CB8AC3E}">
        <p14:creationId xmlns:p14="http://schemas.microsoft.com/office/powerpoint/2010/main" val="70041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
            <a:extLst>
              <a:ext uri="{FF2B5EF4-FFF2-40B4-BE49-F238E27FC236}">
                <a16:creationId xmlns:a16="http://schemas.microsoft.com/office/drawing/2014/main" id="{6F6A8CFE-2904-40A9-BB1C-0506DAC03BF0}"/>
              </a:ext>
            </a:extLst>
          </p:cNvPr>
          <p:cNvGraphicFramePr>
            <a:graphicFrameLocks/>
          </p:cNvGraphicFramePr>
          <p:nvPr>
            <p:extLst>
              <p:ext uri="{D42A27DB-BD31-4B8C-83A1-F6EECF244321}">
                <p14:modId xmlns:p14="http://schemas.microsoft.com/office/powerpoint/2010/main" val="4006767870"/>
              </p:ext>
            </p:extLst>
          </p:nvPr>
        </p:nvGraphicFramePr>
        <p:xfrm>
          <a:off x="3886200" y="4369476"/>
          <a:ext cx="4953000" cy="1676400"/>
        </p:xfrm>
        <a:graphic>
          <a:graphicData uri="http://schemas.openxmlformats.org/drawingml/2006/table">
            <a:tbl>
              <a:tblPr firstRow="1" bandRow="1">
                <a:tableStyleId>{5C22544A-7EE6-4342-B048-85BDC9FD1C3A}</a:tableStyleId>
              </a:tblPr>
              <a:tblGrid>
                <a:gridCol w="1238250">
                  <a:extLst>
                    <a:ext uri="{9D8B030D-6E8A-4147-A177-3AD203B41FA5}">
                      <a16:colId xmlns:a16="http://schemas.microsoft.com/office/drawing/2014/main" val="2588763030"/>
                    </a:ext>
                  </a:extLst>
                </a:gridCol>
                <a:gridCol w="1238250">
                  <a:extLst>
                    <a:ext uri="{9D8B030D-6E8A-4147-A177-3AD203B41FA5}">
                      <a16:colId xmlns:a16="http://schemas.microsoft.com/office/drawing/2014/main" val="11506763"/>
                    </a:ext>
                  </a:extLst>
                </a:gridCol>
                <a:gridCol w="1238250">
                  <a:extLst>
                    <a:ext uri="{9D8B030D-6E8A-4147-A177-3AD203B41FA5}">
                      <a16:colId xmlns:a16="http://schemas.microsoft.com/office/drawing/2014/main" val="2268268592"/>
                    </a:ext>
                  </a:extLst>
                </a:gridCol>
                <a:gridCol w="1238250">
                  <a:extLst>
                    <a:ext uri="{9D8B030D-6E8A-4147-A177-3AD203B41FA5}">
                      <a16:colId xmlns:a16="http://schemas.microsoft.com/office/drawing/2014/main" val="698086975"/>
                    </a:ext>
                  </a:extLst>
                </a:gridCol>
              </a:tblGrid>
              <a:tr h="446329">
                <a:tc>
                  <a:txBody>
                    <a:bodyPr/>
                    <a:lstStyle/>
                    <a:p>
                      <a:r>
                        <a:rPr lang="en-US" sz="1200" dirty="0"/>
                        <a:t>Network Address</a:t>
                      </a:r>
                    </a:p>
                  </a:txBody>
                  <a:tcPr/>
                </a:tc>
                <a:tc>
                  <a:txBody>
                    <a:bodyPr/>
                    <a:lstStyle/>
                    <a:p>
                      <a:r>
                        <a:rPr lang="en-US" sz="1200" dirty="0"/>
                        <a:t>1</a:t>
                      </a:r>
                      <a:r>
                        <a:rPr lang="en-US" sz="1200" baseline="30000" dirty="0"/>
                        <a:t>st</a:t>
                      </a:r>
                      <a:r>
                        <a:rPr lang="en-US" sz="1200" dirty="0"/>
                        <a:t> usable address</a:t>
                      </a:r>
                    </a:p>
                  </a:txBody>
                  <a:tcPr/>
                </a:tc>
                <a:tc>
                  <a:txBody>
                    <a:bodyPr/>
                    <a:lstStyle/>
                    <a:p>
                      <a:r>
                        <a:rPr lang="en-US" sz="1200" dirty="0"/>
                        <a:t>Last usable address</a:t>
                      </a:r>
                    </a:p>
                  </a:txBody>
                  <a:tcPr/>
                </a:tc>
                <a:tc>
                  <a:txBody>
                    <a:bodyPr/>
                    <a:lstStyle/>
                    <a:p>
                      <a:r>
                        <a:rPr lang="en-US" sz="1200" dirty="0"/>
                        <a:t>Broadcast address</a:t>
                      </a:r>
                    </a:p>
                  </a:txBody>
                  <a:tcPr/>
                </a:tc>
                <a:extLst>
                  <a:ext uri="{0D108BD9-81ED-4DB2-BD59-A6C34878D82A}">
                    <a16:rowId xmlns:a16="http://schemas.microsoft.com/office/drawing/2014/main" val="2622084804"/>
                  </a:ext>
                </a:extLst>
              </a:tr>
              <a:tr h="278724">
                <a:tc>
                  <a:txBody>
                    <a:bodyPr/>
                    <a:lstStyle/>
                    <a:p>
                      <a:r>
                        <a:rPr lang="en-US" sz="1400" dirty="0"/>
                        <a:t>192.168.1.0</a:t>
                      </a:r>
                    </a:p>
                  </a:txBody>
                  <a:tcPr/>
                </a:tc>
                <a:tc>
                  <a:txBody>
                    <a:bodyPr/>
                    <a:lstStyle/>
                    <a:p>
                      <a:r>
                        <a:rPr lang="en-US" sz="1400" dirty="0"/>
                        <a:t>192.168.1.1</a:t>
                      </a:r>
                    </a:p>
                  </a:txBody>
                  <a:tcPr/>
                </a:tc>
                <a:tc>
                  <a:txBody>
                    <a:bodyPr/>
                    <a:lstStyle/>
                    <a:p>
                      <a:r>
                        <a:rPr lang="en-US" sz="1400" dirty="0"/>
                        <a:t>192.168.1.62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192.168.1.63</a:t>
                      </a:r>
                    </a:p>
                  </a:txBody>
                  <a:tcPr/>
                </a:tc>
                <a:extLst>
                  <a:ext uri="{0D108BD9-81ED-4DB2-BD59-A6C34878D82A}">
                    <a16:rowId xmlns:a16="http://schemas.microsoft.com/office/drawing/2014/main" val="1494447047"/>
                  </a:ext>
                </a:extLst>
              </a:tr>
              <a:tr h="304800">
                <a:tc>
                  <a:txBody>
                    <a:bodyPr/>
                    <a:lstStyle/>
                    <a:p>
                      <a:r>
                        <a:rPr lang="en-US" sz="1400" dirty="0"/>
                        <a:t>192.168.1.64</a:t>
                      </a:r>
                    </a:p>
                  </a:txBody>
                  <a:tcPr/>
                </a:tc>
                <a:tc>
                  <a:txBody>
                    <a:bodyPr/>
                    <a:lstStyle/>
                    <a:p>
                      <a:r>
                        <a:rPr lang="en-US" sz="1400" dirty="0"/>
                        <a:t>192.168.1.65</a:t>
                      </a:r>
                    </a:p>
                  </a:txBody>
                  <a:tcPr/>
                </a:tc>
                <a:tc>
                  <a:txBody>
                    <a:bodyPr/>
                    <a:lstStyle/>
                    <a:p>
                      <a:r>
                        <a:rPr lang="en-US" sz="1400" dirty="0"/>
                        <a:t>192.168.1.126</a:t>
                      </a:r>
                    </a:p>
                  </a:txBody>
                  <a:tcPr/>
                </a:tc>
                <a:tc>
                  <a:txBody>
                    <a:bodyPr/>
                    <a:lstStyle/>
                    <a:p>
                      <a:r>
                        <a:rPr lang="en-US" sz="1400" dirty="0"/>
                        <a:t>192.168.1.127</a:t>
                      </a:r>
                    </a:p>
                  </a:txBody>
                  <a:tcPr/>
                </a:tc>
                <a:extLst>
                  <a:ext uri="{0D108BD9-81ED-4DB2-BD59-A6C34878D82A}">
                    <a16:rowId xmlns:a16="http://schemas.microsoft.com/office/drawing/2014/main" val="4009606974"/>
                  </a:ext>
                </a:extLst>
              </a:tr>
              <a:tr h="304800">
                <a:tc>
                  <a:txBody>
                    <a:bodyPr/>
                    <a:lstStyle/>
                    <a:p>
                      <a:r>
                        <a:rPr lang="en-US" sz="1400" dirty="0"/>
                        <a:t>192.168.1.128</a:t>
                      </a:r>
                    </a:p>
                  </a:txBody>
                  <a:tcPr/>
                </a:tc>
                <a:tc>
                  <a:txBody>
                    <a:bodyPr/>
                    <a:lstStyle/>
                    <a:p>
                      <a:r>
                        <a:rPr lang="en-US" sz="1400" dirty="0"/>
                        <a:t>192.168.1.129</a:t>
                      </a:r>
                    </a:p>
                  </a:txBody>
                  <a:tcPr/>
                </a:tc>
                <a:tc>
                  <a:txBody>
                    <a:bodyPr/>
                    <a:lstStyle/>
                    <a:p>
                      <a:r>
                        <a:rPr lang="en-US" sz="1400" dirty="0"/>
                        <a:t>192.168.1.190</a:t>
                      </a:r>
                    </a:p>
                  </a:txBody>
                  <a:tcPr/>
                </a:tc>
                <a:tc>
                  <a:txBody>
                    <a:bodyPr/>
                    <a:lstStyle/>
                    <a:p>
                      <a:r>
                        <a:rPr lang="en-US" sz="1400" dirty="0"/>
                        <a:t>192.168.1.191</a:t>
                      </a:r>
                    </a:p>
                  </a:txBody>
                  <a:tcPr/>
                </a:tc>
                <a:extLst>
                  <a:ext uri="{0D108BD9-81ED-4DB2-BD59-A6C34878D82A}">
                    <a16:rowId xmlns:a16="http://schemas.microsoft.com/office/drawing/2014/main" val="2986125660"/>
                  </a:ext>
                </a:extLst>
              </a:tr>
              <a:tr h="304800">
                <a:tc>
                  <a:txBody>
                    <a:bodyPr/>
                    <a:lstStyle/>
                    <a:p>
                      <a:r>
                        <a:rPr lang="en-US" sz="1400" dirty="0"/>
                        <a:t>192.168.1.192</a:t>
                      </a:r>
                    </a:p>
                  </a:txBody>
                  <a:tcPr/>
                </a:tc>
                <a:tc>
                  <a:txBody>
                    <a:bodyPr/>
                    <a:lstStyle/>
                    <a:p>
                      <a:r>
                        <a:rPr lang="en-US" sz="1400" dirty="0"/>
                        <a:t>192.168.1.193</a:t>
                      </a:r>
                    </a:p>
                  </a:txBody>
                  <a:tcPr/>
                </a:tc>
                <a:tc>
                  <a:txBody>
                    <a:bodyPr/>
                    <a:lstStyle/>
                    <a:p>
                      <a:r>
                        <a:rPr lang="en-US" sz="1400" dirty="0"/>
                        <a:t>192.168.1.254</a:t>
                      </a:r>
                    </a:p>
                  </a:txBody>
                  <a:tcPr/>
                </a:tc>
                <a:tc>
                  <a:txBody>
                    <a:bodyPr/>
                    <a:lstStyle/>
                    <a:p>
                      <a:r>
                        <a:rPr lang="en-US" sz="1400" dirty="0"/>
                        <a:t>192.168.1.255</a:t>
                      </a:r>
                    </a:p>
                  </a:txBody>
                  <a:tcPr/>
                </a:tc>
                <a:extLst>
                  <a:ext uri="{0D108BD9-81ED-4DB2-BD59-A6C34878D82A}">
                    <a16:rowId xmlns:a16="http://schemas.microsoft.com/office/drawing/2014/main" val="2266948981"/>
                  </a:ext>
                </a:extLst>
              </a:tr>
            </a:tbl>
          </a:graphicData>
        </a:graphic>
      </p:graphicFrame>
      <p:pic>
        <p:nvPicPr>
          <p:cNvPr id="9" name="Content Placeholder 1">
            <a:extLst>
              <a:ext uri="{FF2B5EF4-FFF2-40B4-BE49-F238E27FC236}">
                <a16:creationId xmlns:a16="http://schemas.microsoft.com/office/drawing/2014/main" id="{94CC613B-4E69-4A6D-B527-261FD2601C93}"/>
              </a:ext>
            </a:extLst>
          </p:cNvPr>
          <p:cNvPicPr>
            <a:picLocks noGrp="1" noChangeAspect="1"/>
          </p:cNvPicPr>
          <p:nvPr>
            <p:ph idx="1"/>
          </p:nvPr>
        </p:nvPicPr>
        <p:blipFill rotWithShape="1">
          <a:blip r:embed="rId2"/>
          <a:srcRect l="55022" t="10749" r="6813" b="14098"/>
          <a:stretch/>
        </p:blipFill>
        <p:spPr>
          <a:xfrm>
            <a:off x="381000" y="381000"/>
            <a:ext cx="6672792" cy="3695700"/>
          </a:xfrm>
          <a:prstGeom prst="rect">
            <a:avLst/>
          </a:prstGeom>
        </p:spPr>
      </p:pic>
      <p:sp>
        <p:nvSpPr>
          <p:cNvPr id="10" name="Rectangle 9">
            <a:extLst>
              <a:ext uri="{FF2B5EF4-FFF2-40B4-BE49-F238E27FC236}">
                <a16:creationId xmlns:a16="http://schemas.microsoft.com/office/drawing/2014/main" id="{5627FCD0-4EA8-4F81-8904-C3F373CFC64E}"/>
              </a:ext>
            </a:extLst>
          </p:cNvPr>
          <p:cNvSpPr/>
          <p:nvPr/>
        </p:nvSpPr>
        <p:spPr>
          <a:xfrm>
            <a:off x="7391400" y="457200"/>
            <a:ext cx="1600200" cy="2431435"/>
          </a:xfrm>
          <a:prstGeom prst="rect">
            <a:avLst/>
          </a:prstGeom>
        </p:spPr>
        <p:txBody>
          <a:bodyPr wrap="square">
            <a:spAutoFit/>
          </a:bodyPr>
          <a:lstStyle/>
          <a:p>
            <a:r>
              <a:rPr lang="en-US" sz="2400" dirty="0"/>
              <a:t>Configured </a:t>
            </a:r>
            <a:r>
              <a:rPr lang="en-US" sz="4000" dirty="0">
                <a:solidFill>
                  <a:schemeClr val="accent6">
                    <a:lumMod val="75000"/>
                  </a:schemeClr>
                </a:solidFill>
              </a:rPr>
              <a:t>VLANs</a:t>
            </a:r>
            <a:r>
              <a:rPr lang="en-US" sz="2400" dirty="0"/>
              <a:t> on the Travel Router</a:t>
            </a:r>
          </a:p>
          <a:p>
            <a:r>
              <a:rPr lang="en-US" sz="1600" dirty="0"/>
              <a:t>GL-MT300N-V2</a:t>
            </a:r>
          </a:p>
        </p:txBody>
      </p:sp>
      <p:sp>
        <p:nvSpPr>
          <p:cNvPr id="11" name="Rectangle 10">
            <a:extLst>
              <a:ext uri="{FF2B5EF4-FFF2-40B4-BE49-F238E27FC236}">
                <a16:creationId xmlns:a16="http://schemas.microsoft.com/office/drawing/2014/main" id="{A62643E5-B83A-49A3-A3DF-07BAAB5F201E}"/>
              </a:ext>
            </a:extLst>
          </p:cNvPr>
          <p:cNvSpPr/>
          <p:nvPr/>
        </p:nvSpPr>
        <p:spPr>
          <a:xfrm>
            <a:off x="288396" y="4369476"/>
            <a:ext cx="3445404" cy="1802724"/>
          </a:xfrm>
          <a:prstGeom prst="rect">
            <a:avLst/>
          </a:prstGeom>
        </p:spPr>
        <p:txBody>
          <a:bodyPr wrap="square">
            <a:spAutoFit/>
          </a:bodyPr>
          <a:lstStyle/>
          <a:p>
            <a:r>
              <a:rPr lang="en-US" dirty="0"/>
              <a:t>The significance of tagged network is that when there are </a:t>
            </a:r>
            <a:r>
              <a:rPr lang="en-US" b="1" dirty="0"/>
              <a:t>multiple VLANs </a:t>
            </a:r>
            <a:r>
              <a:rPr lang="en-US" dirty="0"/>
              <a:t>on any single port, the standard requires that the port must be tagged in each VLAN so the traffic can be distinguished. </a:t>
            </a:r>
          </a:p>
        </p:txBody>
      </p:sp>
      <p:sp>
        <p:nvSpPr>
          <p:cNvPr id="2" name="Callout: Down Arrow 1">
            <a:extLst>
              <a:ext uri="{FF2B5EF4-FFF2-40B4-BE49-F238E27FC236}">
                <a16:creationId xmlns:a16="http://schemas.microsoft.com/office/drawing/2014/main" id="{F0E9E83A-FBAF-4D5E-8DF7-AD273CCF8C3F}"/>
              </a:ext>
            </a:extLst>
          </p:cNvPr>
          <p:cNvSpPr/>
          <p:nvPr/>
        </p:nvSpPr>
        <p:spPr>
          <a:xfrm>
            <a:off x="7337981" y="3174324"/>
            <a:ext cx="1616604" cy="116907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 how to create subnets</a:t>
            </a:r>
          </a:p>
        </p:txBody>
      </p:sp>
      <p:sp>
        <p:nvSpPr>
          <p:cNvPr id="5" name="Speech Bubble: Rectangle with Corners Rounded 4">
            <a:extLst>
              <a:ext uri="{FF2B5EF4-FFF2-40B4-BE49-F238E27FC236}">
                <a16:creationId xmlns:a16="http://schemas.microsoft.com/office/drawing/2014/main" id="{7025A75A-3A23-421A-A969-C90D3ADE0061}"/>
              </a:ext>
            </a:extLst>
          </p:cNvPr>
          <p:cNvSpPr/>
          <p:nvPr/>
        </p:nvSpPr>
        <p:spPr>
          <a:xfrm>
            <a:off x="189415" y="4267200"/>
            <a:ext cx="3527981" cy="1981200"/>
          </a:xfrm>
          <a:prstGeom prst="wedgeRoundRectCallout">
            <a:avLst>
              <a:gd name="adj1" fmla="val 21322"/>
              <a:gd name="adj2" fmla="val -1004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410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a:extLst>
              <a:ext uri="{FF2B5EF4-FFF2-40B4-BE49-F238E27FC236}">
                <a16:creationId xmlns:a16="http://schemas.microsoft.com/office/drawing/2014/main" id="{D01B2B73-5846-4B5A-85E3-57EEC417F2EC}"/>
              </a:ext>
            </a:extLst>
          </p:cNvPr>
          <p:cNvPicPr>
            <a:picLocks noGrp="1" noChangeAspect="1"/>
          </p:cNvPicPr>
          <p:nvPr>
            <p:ph idx="1"/>
          </p:nvPr>
        </p:nvPicPr>
        <p:blipFill rotWithShape="1">
          <a:blip r:embed="rId2"/>
          <a:srcRect l="52486" t="13333" r="28367" b="7778"/>
          <a:stretch/>
        </p:blipFill>
        <p:spPr>
          <a:xfrm>
            <a:off x="3249296" y="-3049"/>
            <a:ext cx="5894704" cy="6861049"/>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ertical Title 1">
            <a:extLst>
              <a:ext uri="{FF2B5EF4-FFF2-40B4-BE49-F238E27FC236}">
                <a16:creationId xmlns:a16="http://schemas.microsoft.com/office/drawing/2014/main" id="{D9C5E480-5D2D-49F7-B38F-10B42A8474F3}"/>
              </a:ext>
            </a:extLst>
          </p:cNvPr>
          <p:cNvSpPr>
            <a:spLocks noGrp="1"/>
          </p:cNvSpPr>
          <p:nvPr>
            <p:ph type="title" orient="vert"/>
          </p:nvPr>
        </p:nvSpPr>
        <p:spPr>
          <a:xfrm>
            <a:off x="358485" y="1122363"/>
            <a:ext cx="3017520" cy="3204134"/>
          </a:xfrm>
        </p:spPr>
        <p:txBody>
          <a:bodyPr vert="horz" lIns="91440" tIns="45720" rIns="91440" bIns="45720" rtlCol="0" anchor="b">
            <a:normAutofit/>
          </a:bodyPr>
          <a:lstStyle/>
          <a:p>
            <a:pPr algn="l">
              <a:lnSpc>
                <a:spcPct val="90000"/>
              </a:lnSpc>
            </a:pPr>
            <a:r>
              <a:rPr lang="en-US" sz="4800" dirty="0">
                <a:solidFill>
                  <a:schemeClr val="accent6">
                    <a:lumMod val="75000"/>
                  </a:schemeClr>
                </a:solidFill>
              </a:rPr>
              <a:t>OpenVAS</a:t>
            </a:r>
            <a:r>
              <a:rPr lang="en-US" sz="3200" dirty="0"/>
              <a:t> </a:t>
            </a:r>
            <a:br>
              <a:rPr lang="en-US" sz="4200" dirty="0"/>
            </a:br>
            <a:r>
              <a:rPr lang="en-US" sz="3200" dirty="0"/>
              <a:t>Checking system vulnerabilities with severity levels and its detailed analysis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8222B5B-FC92-4B54-8FDA-992CD21B2B14}"/>
              </a:ext>
            </a:extLst>
          </p:cNvPr>
          <p:cNvSpPr/>
          <p:nvPr/>
        </p:nvSpPr>
        <p:spPr>
          <a:xfrm>
            <a:off x="452178" y="4809984"/>
            <a:ext cx="1148022" cy="923330"/>
          </a:xfrm>
          <a:prstGeom prst="rect">
            <a:avLst/>
          </a:prstGeom>
        </p:spPr>
        <p:txBody>
          <a:bodyPr wrap="square">
            <a:spAutoFit/>
          </a:bodyPr>
          <a:lstStyle/>
          <a:p>
            <a:r>
              <a:rPr lang="en-US" dirty="0"/>
              <a:t>Low</a:t>
            </a:r>
          </a:p>
          <a:p>
            <a:r>
              <a:rPr lang="en-US" dirty="0"/>
              <a:t>Medium </a:t>
            </a:r>
          </a:p>
          <a:p>
            <a:r>
              <a:rPr lang="en-US" dirty="0"/>
              <a:t>High</a:t>
            </a:r>
          </a:p>
        </p:txBody>
      </p:sp>
      <p:sp>
        <p:nvSpPr>
          <p:cNvPr id="5" name="Rectangle: Rounded Corners 4">
            <a:extLst>
              <a:ext uri="{FF2B5EF4-FFF2-40B4-BE49-F238E27FC236}">
                <a16:creationId xmlns:a16="http://schemas.microsoft.com/office/drawing/2014/main" id="{4F6417E4-53B5-4433-8C51-F58EF0FB7E4E}"/>
              </a:ext>
            </a:extLst>
          </p:cNvPr>
          <p:cNvSpPr/>
          <p:nvPr/>
        </p:nvSpPr>
        <p:spPr>
          <a:xfrm>
            <a:off x="1838179" y="4876800"/>
            <a:ext cx="914400" cy="231648"/>
          </a:xfrm>
          <a:prstGeom prst="roundRect">
            <a:avLst/>
          </a:prstGeom>
          <a:gradFill>
            <a:gsLst>
              <a:gs pos="0">
                <a:schemeClr val="accent1">
                  <a:lumMod val="5000"/>
                  <a:lumOff val="95000"/>
                </a:schemeClr>
              </a:gs>
              <a:gs pos="40000">
                <a:schemeClr val="tx2">
                  <a:lumMod val="60000"/>
                  <a:lumOff val="4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286ADE9-560D-467C-A5CB-45564D3BC733}"/>
              </a:ext>
            </a:extLst>
          </p:cNvPr>
          <p:cNvSpPr/>
          <p:nvPr/>
        </p:nvSpPr>
        <p:spPr>
          <a:xfrm>
            <a:off x="1838179" y="5137688"/>
            <a:ext cx="914400" cy="231648"/>
          </a:xfrm>
          <a:prstGeom prst="roundRect">
            <a:avLst/>
          </a:prstGeom>
          <a:gradFill>
            <a:gsLst>
              <a:gs pos="0">
                <a:schemeClr val="accent1">
                  <a:lumMod val="5000"/>
                  <a:lumOff val="95000"/>
                </a:schemeClr>
              </a:gs>
              <a:gs pos="40000">
                <a:srgbClr val="FFC0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7B57954-BF26-406B-9706-1E2A3C73CB7E}"/>
              </a:ext>
            </a:extLst>
          </p:cNvPr>
          <p:cNvSpPr/>
          <p:nvPr/>
        </p:nvSpPr>
        <p:spPr>
          <a:xfrm>
            <a:off x="1838179" y="5398576"/>
            <a:ext cx="914400" cy="231648"/>
          </a:xfrm>
          <a:prstGeom prst="roundRect">
            <a:avLst/>
          </a:prstGeom>
          <a:gradFill>
            <a:gsLst>
              <a:gs pos="0">
                <a:schemeClr val="accent1">
                  <a:lumMod val="5000"/>
                  <a:lumOff val="95000"/>
                </a:schemeClr>
              </a:gs>
              <a:gs pos="40000">
                <a:srgbClr val="FF00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499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C963B2-200E-4713-82BF-DC075C2A8798}"/>
              </a:ext>
            </a:extLst>
          </p:cNvPr>
          <p:cNvPicPr>
            <a:picLocks noChangeAspect="1"/>
          </p:cNvPicPr>
          <p:nvPr/>
        </p:nvPicPr>
        <p:blipFill rotWithShape="1">
          <a:blip r:embed="rId2"/>
          <a:srcRect l="49696" t="7467" r="27926" b="5200"/>
          <a:stretch/>
        </p:blipFill>
        <p:spPr>
          <a:xfrm>
            <a:off x="3133682" y="0"/>
            <a:ext cx="6220231" cy="68580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ertical Title 1">
            <a:extLst>
              <a:ext uri="{FF2B5EF4-FFF2-40B4-BE49-F238E27FC236}">
                <a16:creationId xmlns:a16="http://schemas.microsoft.com/office/drawing/2014/main" id="{698EBD10-1577-4B1D-90AF-935880022E33}"/>
              </a:ext>
            </a:extLst>
          </p:cNvPr>
          <p:cNvSpPr>
            <a:spLocks noGrp="1"/>
          </p:cNvSpPr>
          <p:nvPr>
            <p:ph type="title" orient="vert"/>
          </p:nvPr>
        </p:nvSpPr>
        <p:spPr>
          <a:xfrm>
            <a:off x="360771" y="868678"/>
            <a:ext cx="3017520" cy="3678237"/>
          </a:xfrm>
        </p:spPr>
        <p:txBody>
          <a:bodyPr vert="horz" lIns="91440" tIns="45720" rIns="91440" bIns="45720" rtlCol="0" anchor="b">
            <a:normAutofit fontScale="90000"/>
          </a:bodyPr>
          <a:lstStyle/>
          <a:p>
            <a:pPr algn="l">
              <a:lnSpc>
                <a:spcPct val="90000"/>
              </a:lnSpc>
            </a:pPr>
            <a:br>
              <a:rPr lang="en-US" sz="4000" dirty="0"/>
            </a:br>
            <a:r>
              <a:rPr lang="en-US" sz="5300" dirty="0">
                <a:solidFill>
                  <a:schemeClr val="accent6">
                    <a:lumMod val="75000"/>
                  </a:schemeClr>
                </a:solidFill>
              </a:rPr>
              <a:t>NMAP</a:t>
            </a:r>
            <a:br>
              <a:rPr lang="en-US" sz="4000" dirty="0"/>
            </a:br>
            <a:r>
              <a:rPr lang="en-US" sz="3600" dirty="0"/>
              <a:t>Finding open ports and detecting security risks of a system or IP</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C84EE15-EFAF-47B1-A365-8B73CCA76312}"/>
              </a:ext>
            </a:extLst>
          </p:cNvPr>
          <p:cNvSpPr txBox="1"/>
          <p:nvPr/>
        </p:nvSpPr>
        <p:spPr>
          <a:xfrm>
            <a:off x="6491515" y="4038600"/>
            <a:ext cx="1803827" cy="646331"/>
          </a:xfrm>
          <a:prstGeom prst="rect">
            <a:avLst/>
          </a:prstGeom>
          <a:noFill/>
        </p:spPr>
        <p:txBody>
          <a:bodyPr wrap="none" rtlCol="0">
            <a:spAutoFit/>
          </a:bodyPr>
          <a:lstStyle/>
          <a:p>
            <a:r>
              <a:rPr lang="en-US" dirty="0">
                <a:solidFill>
                  <a:srgbClr val="FF0000"/>
                </a:solidFill>
              </a:rPr>
              <a:t>Open ports </a:t>
            </a:r>
          </a:p>
          <a:p>
            <a:r>
              <a:rPr lang="en-US" dirty="0">
                <a:solidFill>
                  <a:srgbClr val="FF0000"/>
                </a:solidFill>
              </a:rPr>
              <a:t>can be exploited!</a:t>
            </a:r>
          </a:p>
        </p:txBody>
      </p:sp>
      <p:sp>
        <p:nvSpPr>
          <p:cNvPr id="5" name="Callout: Right Arrow 4">
            <a:extLst>
              <a:ext uri="{FF2B5EF4-FFF2-40B4-BE49-F238E27FC236}">
                <a16:creationId xmlns:a16="http://schemas.microsoft.com/office/drawing/2014/main" id="{2FE94416-E1B7-4672-A558-F4AB77EDFC7D}"/>
              </a:ext>
            </a:extLst>
          </p:cNvPr>
          <p:cNvSpPr/>
          <p:nvPr/>
        </p:nvSpPr>
        <p:spPr>
          <a:xfrm>
            <a:off x="3810000" y="3124200"/>
            <a:ext cx="2590800" cy="2667000"/>
          </a:xfrm>
          <a:prstGeom prst="right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794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a:extLst>
              <a:ext uri="{FF2B5EF4-FFF2-40B4-BE49-F238E27FC236}">
                <a16:creationId xmlns:a16="http://schemas.microsoft.com/office/drawing/2014/main" id="{1A96A953-1E32-4568-BFB9-58B1422FCC2D}"/>
              </a:ext>
            </a:extLst>
          </p:cNvPr>
          <p:cNvPicPr>
            <a:picLocks noGrp="1" noChangeAspect="1"/>
          </p:cNvPicPr>
          <p:nvPr>
            <p:ph idx="1"/>
          </p:nvPr>
        </p:nvPicPr>
        <p:blipFill rotWithShape="1">
          <a:blip r:embed="rId2"/>
          <a:srcRect l="44067" t="29860" r="18093" b="41111"/>
          <a:stretch/>
        </p:blipFill>
        <p:spPr>
          <a:xfrm>
            <a:off x="2969477" y="3257034"/>
            <a:ext cx="6035157" cy="3280419"/>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4"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ertical Title 1">
            <a:extLst>
              <a:ext uri="{FF2B5EF4-FFF2-40B4-BE49-F238E27FC236}">
                <a16:creationId xmlns:a16="http://schemas.microsoft.com/office/drawing/2014/main" id="{D1AFAA63-06D8-4A23-A8BE-7BB88285E8E1}"/>
              </a:ext>
            </a:extLst>
          </p:cNvPr>
          <p:cNvSpPr>
            <a:spLocks noGrp="1"/>
          </p:cNvSpPr>
          <p:nvPr>
            <p:ph type="title" orient="vert"/>
          </p:nvPr>
        </p:nvSpPr>
        <p:spPr>
          <a:xfrm>
            <a:off x="358485" y="1694688"/>
            <a:ext cx="3017519" cy="2631808"/>
          </a:xfrm>
        </p:spPr>
        <p:txBody>
          <a:bodyPr vert="horz" lIns="91440" tIns="45720" rIns="91440" bIns="45720" rtlCol="0" anchor="b">
            <a:normAutofit fontScale="90000"/>
          </a:bodyPr>
          <a:lstStyle/>
          <a:p>
            <a:pPr algn="l">
              <a:lnSpc>
                <a:spcPct val="90000"/>
              </a:lnSpc>
            </a:pPr>
            <a:r>
              <a:rPr lang="en-US" sz="2700" dirty="0"/>
              <a:t>Screenshots of the encrypted passwords and cracked passwords by using John the Ripper security tool</a:t>
            </a:r>
            <a:br>
              <a:rPr lang="en-US" sz="2700" dirty="0"/>
            </a:br>
            <a:endParaRPr lang="en-US" sz="2700"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device&#10;&#10;Description automatically generated">
            <a:extLst>
              <a:ext uri="{FF2B5EF4-FFF2-40B4-BE49-F238E27FC236}">
                <a16:creationId xmlns:a16="http://schemas.microsoft.com/office/drawing/2014/main" id="{341B6CB8-F937-42CA-AEEB-7D63FCD5181C}"/>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rot="13345363">
            <a:off x="979145" y="4289457"/>
            <a:ext cx="1700715" cy="2308721"/>
          </a:xfrm>
          <a:prstGeom prst="rect">
            <a:avLst/>
          </a:prstGeom>
        </p:spPr>
      </p:pic>
      <p:sp>
        <p:nvSpPr>
          <p:cNvPr id="5" name="TextBox 4">
            <a:extLst>
              <a:ext uri="{FF2B5EF4-FFF2-40B4-BE49-F238E27FC236}">
                <a16:creationId xmlns:a16="http://schemas.microsoft.com/office/drawing/2014/main" id="{0E9F0794-6F37-432F-B50D-7ACE49018E93}"/>
              </a:ext>
            </a:extLst>
          </p:cNvPr>
          <p:cNvSpPr txBox="1"/>
          <p:nvPr/>
        </p:nvSpPr>
        <p:spPr>
          <a:xfrm>
            <a:off x="358485" y="4641104"/>
            <a:ext cx="2667000" cy="1323439"/>
          </a:xfrm>
          <a:prstGeom prst="rect">
            <a:avLst/>
          </a:prstGeom>
          <a:noFill/>
        </p:spPr>
        <p:txBody>
          <a:bodyPr wrap="square" rtlCol="0">
            <a:spAutoFit/>
          </a:bodyPr>
          <a:lstStyle/>
          <a:p>
            <a:pPr algn="ctr"/>
            <a:r>
              <a:rPr lang="en-US" sz="4000" dirty="0">
                <a:solidFill>
                  <a:schemeClr val="accent6">
                    <a:lumMod val="75000"/>
                  </a:schemeClr>
                </a:solidFill>
              </a:rPr>
              <a:t>John The Reaper</a:t>
            </a:r>
          </a:p>
        </p:txBody>
      </p:sp>
      <p:pic>
        <p:nvPicPr>
          <p:cNvPr id="16" name="Content Placeholder 1">
            <a:extLst>
              <a:ext uri="{FF2B5EF4-FFF2-40B4-BE49-F238E27FC236}">
                <a16:creationId xmlns:a16="http://schemas.microsoft.com/office/drawing/2014/main" id="{0BE1E0CA-51D8-4607-A3C1-B1086FFF9E84}"/>
              </a:ext>
            </a:extLst>
          </p:cNvPr>
          <p:cNvPicPr>
            <a:picLocks noChangeAspect="1"/>
          </p:cNvPicPr>
          <p:nvPr/>
        </p:nvPicPr>
        <p:blipFill rotWithShape="1">
          <a:blip r:embed="rId4"/>
          <a:srcRect l="47888" t="31192" r="18596" b="42149"/>
          <a:stretch/>
        </p:blipFill>
        <p:spPr>
          <a:xfrm>
            <a:off x="3711665" y="625683"/>
            <a:ext cx="5242121" cy="2345297"/>
          </a:xfrm>
          <a:prstGeom prst="rect">
            <a:avLst/>
          </a:prstGeom>
        </p:spPr>
      </p:pic>
      <p:sp>
        <p:nvSpPr>
          <p:cNvPr id="3" name="Rectangle 2">
            <a:extLst>
              <a:ext uri="{FF2B5EF4-FFF2-40B4-BE49-F238E27FC236}">
                <a16:creationId xmlns:a16="http://schemas.microsoft.com/office/drawing/2014/main" id="{D863ED78-1013-497C-9B16-20052C3616F5}"/>
              </a:ext>
            </a:extLst>
          </p:cNvPr>
          <p:cNvSpPr/>
          <p:nvPr/>
        </p:nvSpPr>
        <p:spPr>
          <a:xfrm>
            <a:off x="3810000" y="1694688"/>
            <a:ext cx="304800" cy="210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1D00DE2-FBC6-4FE0-A015-7B6C84EDCFE7}"/>
              </a:ext>
            </a:extLst>
          </p:cNvPr>
          <p:cNvSpPr/>
          <p:nvPr/>
        </p:nvSpPr>
        <p:spPr>
          <a:xfrm>
            <a:off x="4876800" y="4644220"/>
            <a:ext cx="381000" cy="1594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58AB93-FD1C-415A-BF42-AE5BDD5567F8}"/>
              </a:ext>
            </a:extLst>
          </p:cNvPr>
          <p:cNvSpPr/>
          <p:nvPr/>
        </p:nvSpPr>
        <p:spPr>
          <a:xfrm>
            <a:off x="4876800" y="4845414"/>
            <a:ext cx="381000" cy="15949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43CB8D4-F13D-40C8-985E-633430C388A6}"/>
              </a:ext>
            </a:extLst>
          </p:cNvPr>
          <p:cNvSpPr/>
          <p:nvPr/>
        </p:nvSpPr>
        <p:spPr>
          <a:xfrm>
            <a:off x="3810000" y="1968279"/>
            <a:ext cx="381000" cy="15949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EAE8CFA-F2EE-4521-AD9C-4087231B89BA}"/>
              </a:ext>
            </a:extLst>
          </p:cNvPr>
          <p:cNvSpPr/>
          <p:nvPr/>
        </p:nvSpPr>
        <p:spPr>
          <a:xfrm>
            <a:off x="4869180" y="5005687"/>
            <a:ext cx="381000" cy="15949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67BE13-53F7-4FEC-8259-7364E8EC9AC1}"/>
              </a:ext>
            </a:extLst>
          </p:cNvPr>
          <p:cNvSpPr/>
          <p:nvPr/>
        </p:nvSpPr>
        <p:spPr>
          <a:xfrm>
            <a:off x="3810000" y="1440217"/>
            <a:ext cx="381000" cy="15949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1D9DE1-5557-40EB-933D-EDF59C24FE74}"/>
              </a:ext>
            </a:extLst>
          </p:cNvPr>
          <p:cNvSpPr/>
          <p:nvPr/>
        </p:nvSpPr>
        <p:spPr>
          <a:xfrm>
            <a:off x="4869179" y="5187339"/>
            <a:ext cx="555537" cy="15949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5EFF40A-9767-425F-BC6B-EB9586ED0791}"/>
              </a:ext>
            </a:extLst>
          </p:cNvPr>
          <p:cNvSpPr/>
          <p:nvPr/>
        </p:nvSpPr>
        <p:spPr>
          <a:xfrm>
            <a:off x="3810000" y="2500509"/>
            <a:ext cx="555537" cy="15949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5C5B15-6357-4418-BB6A-1E136E39AAE1}"/>
              </a:ext>
            </a:extLst>
          </p:cNvPr>
          <p:cNvSpPr/>
          <p:nvPr/>
        </p:nvSpPr>
        <p:spPr>
          <a:xfrm>
            <a:off x="4876800" y="5334000"/>
            <a:ext cx="381000" cy="15949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643765D-5026-4090-98F1-528D73AA3648}"/>
              </a:ext>
            </a:extLst>
          </p:cNvPr>
          <p:cNvSpPr/>
          <p:nvPr/>
        </p:nvSpPr>
        <p:spPr>
          <a:xfrm>
            <a:off x="3810000" y="2225396"/>
            <a:ext cx="381000" cy="15949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73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a:extLst>
              <a:ext uri="{FF2B5EF4-FFF2-40B4-BE49-F238E27FC236}">
                <a16:creationId xmlns:a16="http://schemas.microsoft.com/office/drawing/2014/main" id="{EE8F1CA6-CF3D-43E9-89AF-57A8C22B9E84}"/>
              </a:ext>
            </a:extLst>
          </p:cNvPr>
          <p:cNvSpPr>
            <a:spLocks noGrp="1"/>
          </p:cNvSpPr>
          <p:nvPr>
            <p:ph type="title" orient="vert"/>
          </p:nvPr>
        </p:nvSpPr>
        <p:spPr>
          <a:xfrm>
            <a:off x="150510" y="1905000"/>
            <a:ext cx="3081421" cy="2590800"/>
          </a:xfrm>
        </p:spPr>
        <p:txBody>
          <a:bodyPr vert="horz" lIns="91440" tIns="45720" rIns="91440" bIns="45720" rtlCol="0" anchor="ctr">
            <a:normAutofit/>
          </a:bodyPr>
          <a:lstStyle/>
          <a:p>
            <a:pPr>
              <a:lnSpc>
                <a:spcPct val="90000"/>
              </a:lnSpc>
            </a:pPr>
            <a:r>
              <a:rPr lang="en-US" sz="3600" kern="1200" dirty="0">
                <a:solidFill>
                  <a:srgbClr val="FFFFFF"/>
                </a:solidFill>
                <a:latin typeface="+mj-lt"/>
                <a:ea typeface="+mj-ea"/>
                <a:cs typeface="+mj-cs"/>
              </a:rPr>
              <a:t>Authentication Logs</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(auth.log)</a:t>
            </a:r>
          </a:p>
        </p:txBody>
      </p:sp>
      <p:sp>
        <p:nvSpPr>
          <p:cNvPr id="3" name="Vertical Text Placeholder 2">
            <a:extLst>
              <a:ext uri="{FF2B5EF4-FFF2-40B4-BE49-F238E27FC236}">
                <a16:creationId xmlns:a16="http://schemas.microsoft.com/office/drawing/2014/main" id="{B9893332-58FC-4928-B008-E007C005B915}"/>
              </a:ext>
            </a:extLst>
          </p:cNvPr>
          <p:cNvSpPr>
            <a:spLocks noGrp="1"/>
          </p:cNvSpPr>
          <p:nvPr>
            <p:ph type="body" orient="vert" idx="1"/>
          </p:nvPr>
        </p:nvSpPr>
        <p:spPr>
          <a:xfrm>
            <a:off x="4114800" y="4343400"/>
            <a:ext cx="4725392" cy="2209800"/>
          </a:xfrm>
        </p:spPr>
        <p:txBody>
          <a:bodyPr vert="horz" lIns="91440" tIns="45720" rIns="91440" bIns="45720" rtlCol="0" anchor="ctr">
            <a:noAutofit/>
          </a:bodyPr>
          <a:lstStyle/>
          <a:p>
            <a:pPr marL="0" indent="0">
              <a:buNone/>
            </a:pPr>
            <a:r>
              <a:rPr lang="en-US" sz="2400" dirty="0"/>
              <a:t>To identify and provide information about users suspected of improper modification of access privileges or data such as:</a:t>
            </a:r>
            <a:br>
              <a:rPr lang="en-US" sz="2400" dirty="0"/>
            </a:br>
            <a:r>
              <a:rPr lang="en-US" sz="2400" dirty="0"/>
              <a:t>Failed login attempts</a:t>
            </a:r>
            <a:br>
              <a:rPr lang="en-US" sz="2400" dirty="0"/>
            </a:br>
            <a:r>
              <a:rPr lang="en-US" sz="2400" dirty="0"/>
              <a:t>Brute-force attacks</a:t>
            </a:r>
            <a:endParaRPr lang="en-US" sz="2400" dirty="0">
              <a:solidFill>
                <a:srgbClr val="000000"/>
              </a:solidFill>
            </a:endParaRPr>
          </a:p>
        </p:txBody>
      </p:sp>
      <p:pic>
        <p:nvPicPr>
          <p:cNvPr id="7" name="Content Placeholder 1">
            <a:extLst>
              <a:ext uri="{FF2B5EF4-FFF2-40B4-BE49-F238E27FC236}">
                <a16:creationId xmlns:a16="http://schemas.microsoft.com/office/drawing/2014/main" id="{98FD324F-99C5-4A94-B35B-96780FB27C7C}"/>
              </a:ext>
            </a:extLst>
          </p:cNvPr>
          <p:cNvPicPr>
            <a:picLocks noGrp="1" noChangeAspect="1"/>
          </p:cNvPicPr>
          <p:nvPr>
            <p:ph idx="1"/>
          </p:nvPr>
        </p:nvPicPr>
        <p:blipFill rotWithShape="1">
          <a:blip r:embed="rId3"/>
          <a:srcRect l="48344" t="11945" r="18310" b="45488"/>
          <a:stretch/>
        </p:blipFill>
        <p:spPr>
          <a:xfrm>
            <a:off x="3581400" y="304800"/>
            <a:ext cx="5412090" cy="3886200"/>
          </a:xfrm>
          <a:prstGeom prst="rect">
            <a:avLst/>
          </a:prstGeom>
        </p:spPr>
      </p:pic>
      <p:sp>
        <p:nvSpPr>
          <p:cNvPr id="4" name="Rectangle 3">
            <a:extLst>
              <a:ext uri="{FF2B5EF4-FFF2-40B4-BE49-F238E27FC236}">
                <a16:creationId xmlns:a16="http://schemas.microsoft.com/office/drawing/2014/main" id="{10585E79-E5A3-46D0-B3B1-571C61DB7924}"/>
              </a:ext>
            </a:extLst>
          </p:cNvPr>
          <p:cNvSpPr/>
          <p:nvPr/>
        </p:nvSpPr>
        <p:spPr>
          <a:xfrm>
            <a:off x="5334000" y="2362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465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B5CA54B5-9589-40EB-BF95-470B9833E2F6}"/>
              </a:ext>
            </a:extLst>
          </p:cNvPr>
          <p:cNvPicPr>
            <a:picLocks/>
          </p:cNvPicPr>
          <p:nvPr/>
        </p:nvPicPr>
        <p:blipFill rotWithShape="1">
          <a:blip r:embed="rId2"/>
          <a:srcRect l="8409" t="25454" r="53333" b="34005"/>
          <a:stretch/>
        </p:blipFill>
        <p:spPr bwMode="auto">
          <a:xfrm>
            <a:off x="4571980" y="3633161"/>
            <a:ext cx="4572000" cy="3224839"/>
          </a:xfrm>
          <a:prstGeom prst="rect">
            <a:avLst/>
          </a:prstGeom>
          <a:ln>
            <a:noFill/>
          </a:ln>
          <a:extLst>
            <a:ext uri="{53640926-AAD7-44D8-BBD7-CCE9431645EC}">
              <a14:shadowObscured xmlns:a14="http://schemas.microsoft.com/office/drawing/2010/main"/>
            </a:ext>
          </a:extLst>
        </p:spPr>
      </p:pic>
      <p:pic>
        <p:nvPicPr>
          <p:cNvPr id="5" name="Content Placeholder 5">
            <a:extLst>
              <a:ext uri="{FF2B5EF4-FFF2-40B4-BE49-F238E27FC236}">
                <a16:creationId xmlns:a16="http://schemas.microsoft.com/office/drawing/2014/main" id="{BC4261B0-7269-4908-8BBC-A9268E38D3C3}"/>
              </a:ext>
            </a:extLst>
          </p:cNvPr>
          <p:cNvPicPr>
            <a:picLocks/>
          </p:cNvPicPr>
          <p:nvPr/>
        </p:nvPicPr>
        <p:blipFill rotWithShape="1">
          <a:blip r:embed="rId3"/>
          <a:srcRect l="5957" t="20000" r="49041" b="20000"/>
          <a:stretch/>
        </p:blipFill>
        <p:spPr bwMode="auto">
          <a:xfrm>
            <a:off x="0" y="-3928"/>
            <a:ext cx="4571980" cy="3432928"/>
          </a:xfrm>
          <a:prstGeom prst="rect">
            <a:avLst/>
          </a:prstGeom>
          <a:extLst>
            <a:ext uri="{53640926-AAD7-44D8-BBD7-CCE9431645EC}">
              <a14:shadowObscured xmlns:a14="http://schemas.microsoft.com/office/drawing/2010/main"/>
            </a:ext>
          </a:extLst>
        </p:spPr>
      </p:pic>
      <p:pic>
        <p:nvPicPr>
          <p:cNvPr id="7" name="Content Placeholder 5">
            <a:extLst>
              <a:ext uri="{FF2B5EF4-FFF2-40B4-BE49-F238E27FC236}">
                <a16:creationId xmlns:a16="http://schemas.microsoft.com/office/drawing/2014/main" id="{B770E604-5903-4D95-8D5B-8C741739D822}"/>
              </a:ext>
            </a:extLst>
          </p:cNvPr>
          <p:cNvPicPr>
            <a:picLocks/>
          </p:cNvPicPr>
          <p:nvPr/>
        </p:nvPicPr>
        <p:blipFill rotWithShape="1">
          <a:blip r:embed="rId4"/>
          <a:srcRect l="8904" t="24148" r="55000" b="36953"/>
          <a:stretch/>
        </p:blipFill>
        <p:spPr bwMode="auto">
          <a:xfrm>
            <a:off x="4571980" y="-31432"/>
            <a:ext cx="4572020" cy="3664593"/>
          </a:xfrm>
          <a:prstGeom prst="rect">
            <a:avLst/>
          </a:prstGeom>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EC0F806-C002-4898-A977-4D0B5B8F4E67}"/>
              </a:ext>
            </a:extLst>
          </p:cNvPr>
          <p:cNvPicPr>
            <a:picLocks noChangeAspect="1"/>
          </p:cNvPicPr>
          <p:nvPr/>
        </p:nvPicPr>
        <p:blipFill rotWithShape="1">
          <a:blip r:embed="rId5"/>
          <a:srcRect l="2217" t="13333" r="39033" b="15556"/>
          <a:stretch/>
        </p:blipFill>
        <p:spPr>
          <a:xfrm>
            <a:off x="0" y="3429000"/>
            <a:ext cx="5082511" cy="3460433"/>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9C0CF349-4A12-4EBB-8C9C-4A024FAB575E}"/>
              </a:ext>
            </a:extLst>
          </p:cNvPr>
          <p:cNvSpPr>
            <a:spLocks noGrp="1"/>
          </p:cNvSpPr>
          <p:nvPr>
            <p:ph type="title" orient="vert"/>
          </p:nvPr>
        </p:nvSpPr>
        <p:spPr>
          <a:xfrm>
            <a:off x="2895601" y="2590800"/>
            <a:ext cx="3033256" cy="1516474"/>
          </a:xfrm>
          <a:noFill/>
        </p:spPr>
        <p:txBody>
          <a:bodyPr vert="horz" lIns="91440" tIns="45720" rIns="91440" bIns="45720" rtlCol="0" anchor="ctr">
            <a:normAutofit fontScale="90000"/>
          </a:bodyPr>
          <a:lstStyle/>
          <a:p>
            <a:pPr>
              <a:lnSpc>
                <a:spcPct val="90000"/>
              </a:lnSpc>
            </a:pPr>
            <a:r>
              <a:rPr lang="en-US" sz="2400" dirty="0"/>
              <a:t>Graphical representation of changes </a:t>
            </a:r>
            <a:r>
              <a:rPr lang="el-GR" sz="2400" dirty="0"/>
              <a:t>Δ</a:t>
            </a:r>
            <a:r>
              <a:rPr lang="en-US" sz="2400" dirty="0"/>
              <a:t> as network traffic goes in and out of the network card</a:t>
            </a:r>
            <a:endParaRPr lang="en-US" sz="2400" kern="1200" dirty="0">
              <a:solidFill>
                <a:srgbClr val="080808"/>
              </a:solidFill>
              <a:latin typeface="+mj-lt"/>
              <a:ea typeface="+mj-ea"/>
              <a:cs typeface="+mj-cs"/>
            </a:endParaRPr>
          </a:p>
        </p:txBody>
      </p:sp>
      <p:sp>
        <p:nvSpPr>
          <p:cNvPr id="8" name="TextBox 7">
            <a:extLst>
              <a:ext uri="{FF2B5EF4-FFF2-40B4-BE49-F238E27FC236}">
                <a16:creationId xmlns:a16="http://schemas.microsoft.com/office/drawing/2014/main" id="{49FBEFB0-3350-4860-ACFD-ECA9CE1E0144}"/>
              </a:ext>
            </a:extLst>
          </p:cNvPr>
          <p:cNvSpPr txBox="1"/>
          <p:nvPr/>
        </p:nvSpPr>
        <p:spPr>
          <a:xfrm>
            <a:off x="1814632" y="4905503"/>
            <a:ext cx="1614368" cy="523220"/>
          </a:xfrm>
          <a:prstGeom prst="rect">
            <a:avLst/>
          </a:prstGeom>
          <a:noFill/>
        </p:spPr>
        <p:txBody>
          <a:bodyPr wrap="square" rtlCol="0">
            <a:spAutoFit/>
          </a:bodyPr>
          <a:lstStyle/>
          <a:p>
            <a:r>
              <a:rPr lang="en-US" sz="2800" dirty="0" err="1">
                <a:solidFill>
                  <a:schemeClr val="bg1"/>
                </a:solidFill>
              </a:rPr>
              <a:t>Etherape</a:t>
            </a:r>
            <a:endParaRPr lang="en-US" dirty="0">
              <a:solidFill>
                <a:schemeClr val="bg1"/>
              </a:solidFill>
            </a:endParaRPr>
          </a:p>
        </p:txBody>
      </p:sp>
      <p:sp>
        <p:nvSpPr>
          <p:cNvPr id="13" name="TextBox 12">
            <a:extLst>
              <a:ext uri="{FF2B5EF4-FFF2-40B4-BE49-F238E27FC236}">
                <a16:creationId xmlns:a16="http://schemas.microsoft.com/office/drawing/2014/main" id="{1D84F54C-4B51-4FDC-8757-3CD122CF3343}"/>
              </a:ext>
            </a:extLst>
          </p:cNvPr>
          <p:cNvSpPr txBox="1"/>
          <p:nvPr/>
        </p:nvSpPr>
        <p:spPr>
          <a:xfrm>
            <a:off x="6309989" y="5007921"/>
            <a:ext cx="1614368" cy="523220"/>
          </a:xfrm>
          <a:prstGeom prst="rect">
            <a:avLst/>
          </a:prstGeom>
          <a:noFill/>
        </p:spPr>
        <p:txBody>
          <a:bodyPr wrap="square" rtlCol="0">
            <a:spAutoFit/>
          </a:bodyPr>
          <a:lstStyle/>
          <a:p>
            <a:r>
              <a:rPr lang="en-US" sz="2800" dirty="0" err="1">
                <a:solidFill>
                  <a:schemeClr val="bg1"/>
                </a:solidFill>
              </a:rPr>
              <a:t>Monitorix</a:t>
            </a:r>
            <a:endParaRPr lang="en-US" dirty="0">
              <a:solidFill>
                <a:schemeClr val="bg1"/>
              </a:solidFill>
            </a:endParaRPr>
          </a:p>
        </p:txBody>
      </p:sp>
      <p:sp>
        <p:nvSpPr>
          <p:cNvPr id="15" name="TextBox 14">
            <a:extLst>
              <a:ext uri="{FF2B5EF4-FFF2-40B4-BE49-F238E27FC236}">
                <a16:creationId xmlns:a16="http://schemas.microsoft.com/office/drawing/2014/main" id="{4B10894C-A886-4398-8E83-6F912D8999AF}"/>
              </a:ext>
            </a:extLst>
          </p:cNvPr>
          <p:cNvSpPr txBox="1"/>
          <p:nvPr/>
        </p:nvSpPr>
        <p:spPr>
          <a:xfrm>
            <a:off x="5044016" y="389285"/>
            <a:ext cx="1614368" cy="523220"/>
          </a:xfrm>
          <a:prstGeom prst="rect">
            <a:avLst/>
          </a:prstGeom>
          <a:noFill/>
        </p:spPr>
        <p:txBody>
          <a:bodyPr wrap="square" rtlCol="0">
            <a:spAutoFit/>
          </a:bodyPr>
          <a:lstStyle/>
          <a:p>
            <a:r>
              <a:rPr lang="en-US" sz="2800" dirty="0" err="1">
                <a:solidFill>
                  <a:schemeClr val="bg1"/>
                </a:solidFill>
              </a:rPr>
              <a:t>Monitorix</a:t>
            </a:r>
            <a:endParaRPr lang="en-US" dirty="0">
              <a:solidFill>
                <a:schemeClr val="bg1"/>
              </a:solidFill>
            </a:endParaRPr>
          </a:p>
        </p:txBody>
      </p:sp>
      <p:sp>
        <p:nvSpPr>
          <p:cNvPr id="16" name="TextBox 15">
            <a:extLst>
              <a:ext uri="{FF2B5EF4-FFF2-40B4-BE49-F238E27FC236}">
                <a16:creationId xmlns:a16="http://schemas.microsoft.com/office/drawing/2014/main" id="{C486FB01-B311-424D-B692-8B3B46E3AD9A}"/>
              </a:ext>
            </a:extLst>
          </p:cNvPr>
          <p:cNvSpPr txBox="1"/>
          <p:nvPr/>
        </p:nvSpPr>
        <p:spPr>
          <a:xfrm>
            <a:off x="2362200" y="511354"/>
            <a:ext cx="1782988" cy="523220"/>
          </a:xfrm>
          <a:prstGeom prst="rect">
            <a:avLst/>
          </a:prstGeom>
          <a:noFill/>
        </p:spPr>
        <p:txBody>
          <a:bodyPr wrap="square" rtlCol="0">
            <a:spAutoFit/>
          </a:bodyPr>
          <a:lstStyle/>
          <a:p>
            <a:r>
              <a:rPr lang="en-US" sz="2800" dirty="0">
                <a:solidFill>
                  <a:schemeClr val="tx2">
                    <a:lumMod val="60000"/>
                    <a:lumOff val="40000"/>
                  </a:schemeClr>
                </a:solidFill>
              </a:rPr>
              <a:t>Wireshark</a:t>
            </a:r>
          </a:p>
        </p:txBody>
      </p:sp>
    </p:spTree>
    <p:extLst>
      <p:ext uri="{BB962C8B-B14F-4D97-AF65-F5344CB8AC3E}">
        <p14:creationId xmlns:p14="http://schemas.microsoft.com/office/powerpoint/2010/main" val="1205684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539</Words>
  <Application>Microsoft Office PowerPoint</Application>
  <PresentationFormat>On-screen Show (4:3)</PresentationFormat>
  <Paragraphs>62</Paragraphs>
  <Slides>13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Fundamentals of Information  Technology &amp; Networking II  NETW200   Hao Huang April 2020</vt:lpstr>
      <vt:lpstr>Import Kali Virtualized Appliance to VMware Player</vt:lpstr>
      <vt:lpstr>Successful ICMP Ping between Kali and Ubuntu VMs</vt:lpstr>
      <vt:lpstr>PowerPoint Presentation</vt:lpstr>
      <vt:lpstr>OpenVAS  Checking system vulnerabilities with severity levels and its detailed analysis</vt:lpstr>
      <vt:lpstr> NMAP Finding open ports and detecting security risks of a system or IP</vt:lpstr>
      <vt:lpstr>Screenshots of the encrypted passwords and cracked passwords by using John the Ripper security tool </vt:lpstr>
      <vt:lpstr>Authentication Logs (auth.log)</vt:lpstr>
      <vt:lpstr>Graphical representation of changes Δ as network traffic goes in and out of the network card</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Information  Technology &amp; Networking II  NETW200   Hao Huang April 2020</dc:title>
  <dc:creator>Huang Andy</dc:creator>
  <cp:lastModifiedBy>Huang Andy</cp:lastModifiedBy>
  <cp:revision>42</cp:revision>
  <dcterms:created xsi:type="dcterms:W3CDTF">2020-04-24T23:26:51Z</dcterms:created>
  <dcterms:modified xsi:type="dcterms:W3CDTF">2020-04-25T01:59:49Z</dcterms:modified>
</cp:coreProperties>
</file>